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5" r:id="rId2"/>
  </p:sldMasterIdLst>
  <p:notesMasterIdLst>
    <p:notesMasterId r:id="rId37"/>
  </p:notesMasterIdLst>
  <p:sldIdLst>
    <p:sldId id="302" r:id="rId3"/>
    <p:sldId id="304" r:id="rId4"/>
    <p:sldId id="305" r:id="rId5"/>
    <p:sldId id="306" r:id="rId6"/>
    <p:sldId id="307" r:id="rId7"/>
    <p:sldId id="308" r:id="rId8"/>
    <p:sldId id="397" r:id="rId9"/>
    <p:sldId id="426" r:id="rId10"/>
    <p:sldId id="398" r:id="rId11"/>
    <p:sldId id="401" r:id="rId12"/>
    <p:sldId id="399" r:id="rId13"/>
    <p:sldId id="427" r:id="rId14"/>
    <p:sldId id="428" r:id="rId15"/>
    <p:sldId id="429" r:id="rId16"/>
    <p:sldId id="433" r:id="rId17"/>
    <p:sldId id="441" r:id="rId18"/>
    <p:sldId id="363" r:id="rId19"/>
    <p:sldId id="435" r:id="rId20"/>
    <p:sldId id="431" r:id="rId21"/>
    <p:sldId id="437" r:id="rId22"/>
    <p:sldId id="438" r:id="rId23"/>
    <p:sldId id="436" r:id="rId24"/>
    <p:sldId id="439" r:id="rId25"/>
    <p:sldId id="440" r:id="rId26"/>
    <p:sldId id="443" r:id="rId27"/>
    <p:sldId id="445" r:id="rId28"/>
    <p:sldId id="446" r:id="rId29"/>
    <p:sldId id="451" r:id="rId30"/>
    <p:sldId id="447" r:id="rId31"/>
    <p:sldId id="448" r:id="rId32"/>
    <p:sldId id="449" r:id="rId33"/>
    <p:sldId id="450" r:id="rId34"/>
    <p:sldId id="453" r:id="rId35"/>
    <p:sldId id="454" r:id="rId3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29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7211"/>
  </p:normalViewPr>
  <p:slideViewPr>
    <p:cSldViewPr>
      <p:cViewPr varScale="1">
        <p:scale>
          <a:sx n="106" d="100"/>
          <a:sy n="106" d="100"/>
        </p:scale>
        <p:origin x="2248" y="184"/>
      </p:cViewPr>
      <p:guideLst>
        <p:guide orient="horz" pos="2205"/>
        <p:guide pos="290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media/hdphoto1.wdp>
</file>

<file path=ppt/media/hdphoto2.wdp>
</file>

<file path=ppt/media/image1.tiff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750820-2C69-42D3-92CD-0F3760E3B9D4}" type="datetimeFigureOut">
              <a:rPr lang="zh-TW" altLang="en-US" smtClean="0"/>
              <a:pPr/>
              <a:t>2019/7/24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7BC77-6CB9-4BF8-B38E-A5D1636B5D8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7BC77-6CB9-4BF8-B38E-A5D1636B5D8B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52290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7BC77-6CB9-4BF8-B38E-A5D1636B5D8B}" type="slidenum">
              <a:rPr lang="zh-TW" altLang="en-US" smtClean="0"/>
              <a:pPr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66791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6963759-52B1-8B41-B413-8EBAF93CFA83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1428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6963759-52B1-8B41-B413-8EBAF93CFA83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988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7BC77-6CB9-4BF8-B38E-A5D1636B5D8B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71099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7BC77-6CB9-4BF8-B38E-A5D1636B5D8B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3630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7BC77-6CB9-4BF8-B38E-A5D1636B5D8B}" type="slidenum">
              <a:rPr lang="zh-TW" altLang="en-US" smtClean="0"/>
              <a:pPr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32013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7BC77-6CB9-4BF8-B38E-A5D1636B5D8B}" type="slidenum">
              <a:rPr lang="zh-TW" altLang="en-US" smtClean="0"/>
              <a:pPr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26484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grammar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6963759-52B1-8B41-B413-8EBAF93CFA83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6638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6963759-52B1-8B41-B413-8EBAF93CFA83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802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6963759-52B1-8B41-B413-8EBAF93CFA83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932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7BC77-6CB9-4BF8-B38E-A5D1636B5D8B}" type="slidenum">
              <a:rPr lang="zh-TW" altLang="en-US" smtClean="0"/>
              <a:pPr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68596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6963759-52B1-8B41-B413-8EBAF93CFA83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42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7BC77-6CB9-4BF8-B38E-A5D1636B5D8B}" type="slidenum">
              <a:rPr lang="zh-TW" altLang="en-US" smtClean="0"/>
              <a:pPr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2235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6963759-52B1-8B41-B413-8EBAF93CFA83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4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6963759-52B1-8B41-B413-8EBAF93CFA8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6027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6963759-52B1-8B41-B413-8EBAF93CFA83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678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7BC77-6CB9-4BF8-B38E-A5D1636B5D8B}" type="slidenum">
              <a:rPr lang="zh-TW" altLang="en-US" smtClean="0"/>
              <a:pPr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5548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7BC77-6CB9-4BF8-B38E-A5D1636B5D8B}" type="slidenum">
              <a:rPr lang="zh-TW" altLang="en-US" smtClean="0"/>
              <a:pPr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42294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7BC77-6CB9-4BF8-B38E-A5D1636B5D8B}" type="slidenum">
              <a:rPr lang="zh-TW" altLang="en-US" smtClean="0"/>
              <a:pPr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7148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620687"/>
            <a:ext cx="7772400" cy="30963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1E4E79"/>
              </a:buClr>
              <a:buFont typeface="Helvetica Neue"/>
              <a:buNone/>
              <a:defRPr sz="9600" b="0" i="0" u="none" strike="noStrike" cap="none">
                <a:solidFill>
                  <a:srgbClr val="0070C0"/>
                </a:solidFill>
                <a:latin typeface="Impact" charset="0"/>
                <a:ea typeface="Impact" charset="0"/>
                <a:cs typeface="Impact" charset="0"/>
                <a:sym typeface="Helvetica Neue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r>
              <a:rPr lang="zh-TW" altLang="en-US" dirty="0"/>
              <a:t>按一下以編輯母片標題樣式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289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8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0" y="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pic" idx="3"/>
          </p:nvPr>
        </p:nvSpPr>
        <p:spPr>
          <a:xfrm>
            <a:off x="4572000" y="342720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69" name="Shape 69"/>
          <p:cNvSpPr>
            <a:spLocks noGrp="1"/>
          </p:cNvSpPr>
          <p:nvPr>
            <p:ph type="pic" idx="4"/>
          </p:nvPr>
        </p:nvSpPr>
        <p:spPr>
          <a:xfrm>
            <a:off x="2286000" y="342720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pic" idx="5"/>
          </p:nvPr>
        </p:nvSpPr>
        <p:spPr>
          <a:xfrm>
            <a:off x="0" y="342720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pic" idx="6"/>
          </p:nvPr>
        </p:nvSpPr>
        <p:spPr>
          <a:xfrm>
            <a:off x="6858000" y="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pic" idx="7"/>
          </p:nvPr>
        </p:nvSpPr>
        <p:spPr>
          <a:xfrm>
            <a:off x="4572000" y="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8"/>
          </p:nvPr>
        </p:nvSpPr>
        <p:spPr>
          <a:xfrm>
            <a:off x="2286000" y="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74" name="Shape 74"/>
          <p:cNvSpPr>
            <a:spLocks noGrp="1"/>
          </p:cNvSpPr>
          <p:nvPr>
            <p:ph type="pic" idx="9"/>
          </p:nvPr>
        </p:nvSpPr>
        <p:spPr>
          <a:xfrm>
            <a:off x="6858000" y="342720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to 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77" name="Shape 77"/>
          <p:cNvSpPr>
            <a:spLocks noGrp="1"/>
          </p:cNvSpPr>
          <p:nvPr>
            <p:ph type="pic" idx="3"/>
          </p:nvPr>
        </p:nvSpPr>
        <p:spPr>
          <a:xfrm>
            <a:off x="4572000" y="0"/>
            <a:ext cx="4572000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pic" idx="4"/>
          </p:nvPr>
        </p:nvSpPr>
        <p:spPr>
          <a:xfrm>
            <a:off x="0" y="342720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to 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81" name="Shape 81"/>
          <p:cNvSpPr>
            <a:spLocks noGrp="1"/>
          </p:cNvSpPr>
          <p:nvPr>
            <p:ph type="pic" idx="3"/>
          </p:nvPr>
        </p:nvSpPr>
        <p:spPr>
          <a:xfrm>
            <a:off x="4572000" y="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82" name="Shape 82"/>
          <p:cNvSpPr>
            <a:spLocks noGrp="1"/>
          </p:cNvSpPr>
          <p:nvPr>
            <p:ph type="pic" idx="4"/>
          </p:nvPr>
        </p:nvSpPr>
        <p:spPr>
          <a:xfrm>
            <a:off x="4572000" y="342720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to 3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3"/>
          </p:nvPr>
        </p:nvSpPr>
        <p:spPr>
          <a:xfrm>
            <a:off x="-36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pic" idx="4"/>
          </p:nvPr>
        </p:nvSpPr>
        <p:spPr>
          <a:xfrm>
            <a:off x="30444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pic" idx="5"/>
          </p:nvPr>
        </p:nvSpPr>
        <p:spPr>
          <a:xfrm>
            <a:off x="60948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o 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pic" idx="2"/>
          </p:nvPr>
        </p:nvSpPr>
        <p:spPr>
          <a:xfrm>
            <a:off x="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pic" idx="3"/>
          </p:nvPr>
        </p:nvSpPr>
        <p:spPr>
          <a:xfrm>
            <a:off x="304800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pic" idx="4"/>
          </p:nvPr>
        </p:nvSpPr>
        <p:spPr>
          <a:xfrm>
            <a:off x="609840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pic" idx="5"/>
          </p:nvPr>
        </p:nvSpPr>
        <p:spPr>
          <a:xfrm>
            <a:off x="-3600" y="3429000"/>
            <a:ext cx="9147600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620687"/>
            <a:ext cx="7772400" cy="30963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1E4E79"/>
              </a:buClr>
              <a:buFont typeface="Helvetica Neue"/>
              <a:buNone/>
              <a:defRPr sz="9600" b="0" i="0" u="none" strike="noStrike" cap="none">
                <a:solidFill>
                  <a:srgbClr val="FFC000"/>
                </a:solidFill>
                <a:latin typeface="Impact" charset="0"/>
                <a:ea typeface="Impact" charset="0"/>
                <a:cs typeface="Impact" charset="0"/>
                <a:sym typeface="Helvetica Neue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r>
              <a:rPr lang="zh-TW" altLang="en-US" dirty="0"/>
              <a:t>按一下以編輯母片標題樣式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28948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6600">
                <a:solidFill>
                  <a:srgbClr val="FFC000"/>
                </a:solidFill>
              </a:defRPr>
            </a:lvl1pPr>
          </a:lstStyle>
          <a:p>
            <a:r>
              <a:rPr lang="zh-TW" altLang="en-US" dirty="0"/>
              <a:t>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58775" indent="-358775">
              <a:lnSpc>
                <a:spcPct val="10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03275" indent="-346075">
              <a:lnSpc>
                <a:spcPct val="10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1255713" indent="-341313">
              <a:lnSpc>
                <a:spcPct val="10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31847-F8D7-3548-B1DC-8B131157616B}" type="datetimeFigureOut">
              <a:rPr lang="en-US"/>
              <a:pPr/>
              <a:t>7/24/19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F79A9-6555-984F-8E35-43C2B36E7761}" type="slidenum">
              <a:rPr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1411357"/>
            <a:ext cx="7886700" cy="3151119"/>
          </a:xfrm>
        </p:spPr>
        <p:txBody>
          <a:bodyPr anchor="b"/>
          <a:lstStyle>
            <a:lvl1pPr>
              <a:defRPr sz="6000">
                <a:solidFill>
                  <a:srgbClr val="FFC000"/>
                </a:solidFill>
              </a:defRPr>
            </a:lvl1pPr>
          </a:lstStyle>
          <a:p>
            <a:r>
              <a:rPr lang="zh-TW" altLang="en-US" dirty="0"/>
              <a:t>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31847-F8D7-3548-B1DC-8B131157616B}" type="datetimeFigureOut">
              <a:rPr lang="en-US"/>
              <a:pPr/>
              <a:t>7/24/19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F79A9-6555-984F-8E35-43C2B36E7761}" type="slidenum">
              <a:rPr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dirty="0"/>
              <a:t>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683568" y="1052736"/>
            <a:ext cx="7776864" cy="1032520"/>
          </a:xfrm>
        </p:spPr>
        <p:txBody>
          <a:bodyPr anchor="b"/>
          <a:lstStyle>
            <a:lvl1pPr marL="0" indent="0" algn="l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85BB-DE5E-4796-82CC-ED0827A2A0F4}" type="datetimeFigureOut">
              <a:rPr lang="zh-TW" altLang="en-US" smtClean="0"/>
              <a:pPr/>
              <a:t>2019/7/24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A7896-FABC-45E7-9AA4-B6D93A84D86D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6600">
                <a:solidFill>
                  <a:srgbClr val="0070C0"/>
                </a:solidFill>
              </a:defRPr>
            </a:lvl1pPr>
          </a:lstStyle>
          <a:p>
            <a:r>
              <a:rPr lang="zh-TW" altLang="en-US" dirty="0"/>
              <a:t>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58775" indent="-358775">
              <a:lnSpc>
                <a:spcPct val="10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803275" indent="-346075">
              <a:lnSpc>
                <a:spcPct val="10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1255713" indent="-341313">
              <a:lnSpc>
                <a:spcPct val="100000"/>
              </a:lnSpc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TW" altLang="en-US" dirty="0"/>
              <a:t>編輯母片文字樣式
第二層
第三層
第四層
第五層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31847-F8D7-3548-B1DC-8B131157616B}" type="datetimeFigureOut">
              <a:rPr lang="en-US"/>
              <a:pPr/>
              <a:t>7/24/19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F79A9-6555-984F-8E35-43C2B36E7761}" type="slidenum">
              <a:rPr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3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pic" idx="3"/>
          </p:nvPr>
        </p:nvSpPr>
        <p:spPr>
          <a:xfrm>
            <a:off x="4572000" y="0"/>
            <a:ext cx="4572000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訂版面配置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pic" idx="3"/>
          </p:nvPr>
        </p:nvSpPr>
        <p:spPr>
          <a:xfrm>
            <a:off x="0" y="3429000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3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0" y="0"/>
            <a:ext cx="3049199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pic" idx="3"/>
          </p:nvPr>
        </p:nvSpPr>
        <p:spPr>
          <a:xfrm>
            <a:off x="3048000" y="0"/>
            <a:ext cx="3049199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pic" idx="4"/>
          </p:nvPr>
        </p:nvSpPr>
        <p:spPr>
          <a:xfrm>
            <a:off x="6098400" y="0"/>
            <a:ext cx="3049199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4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pic" idx="3"/>
          </p:nvPr>
        </p:nvSpPr>
        <p:spPr>
          <a:xfrm>
            <a:off x="4572000" y="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pic" idx="4"/>
          </p:nvPr>
        </p:nvSpPr>
        <p:spPr>
          <a:xfrm>
            <a:off x="0" y="342720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8" name="Shape 58"/>
          <p:cNvSpPr>
            <a:spLocks noGrp="1"/>
          </p:cNvSpPr>
          <p:nvPr>
            <p:ph type="pic" idx="5"/>
          </p:nvPr>
        </p:nvSpPr>
        <p:spPr>
          <a:xfrm>
            <a:off x="4572000" y="342720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6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pic" idx="2"/>
          </p:nvPr>
        </p:nvSpPr>
        <p:spPr>
          <a:xfrm>
            <a:off x="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1" name="Shape 61"/>
          <p:cNvSpPr>
            <a:spLocks noGrp="1"/>
          </p:cNvSpPr>
          <p:nvPr>
            <p:ph type="pic" idx="3"/>
          </p:nvPr>
        </p:nvSpPr>
        <p:spPr>
          <a:xfrm>
            <a:off x="304800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pic" idx="4"/>
          </p:nvPr>
        </p:nvSpPr>
        <p:spPr>
          <a:xfrm>
            <a:off x="609840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5"/>
          </p:nvPr>
        </p:nvSpPr>
        <p:spPr>
          <a:xfrm>
            <a:off x="-36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4" name="Shape 64"/>
          <p:cNvSpPr>
            <a:spLocks noGrp="1"/>
          </p:cNvSpPr>
          <p:nvPr>
            <p:ph type="pic" idx="6"/>
          </p:nvPr>
        </p:nvSpPr>
        <p:spPr>
          <a:xfrm>
            <a:off x="30444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pic" idx="7"/>
          </p:nvPr>
        </p:nvSpPr>
        <p:spPr>
          <a:xfrm>
            <a:off x="60948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8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0" y="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pic" idx="3"/>
          </p:nvPr>
        </p:nvSpPr>
        <p:spPr>
          <a:xfrm>
            <a:off x="4572000" y="342720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9" name="Shape 69"/>
          <p:cNvSpPr>
            <a:spLocks noGrp="1"/>
          </p:cNvSpPr>
          <p:nvPr>
            <p:ph type="pic" idx="4"/>
          </p:nvPr>
        </p:nvSpPr>
        <p:spPr>
          <a:xfrm>
            <a:off x="2286000" y="342720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pic" idx="5"/>
          </p:nvPr>
        </p:nvSpPr>
        <p:spPr>
          <a:xfrm>
            <a:off x="0" y="342720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pic" idx="6"/>
          </p:nvPr>
        </p:nvSpPr>
        <p:spPr>
          <a:xfrm>
            <a:off x="6858000" y="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pic" idx="7"/>
          </p:nvPr>
        </p:nvSpPr>
        <p:spPr>
          <a:xfrm>
            <a:off x="4572000" y="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pic" idx="8"/>
          </p:nvPr>
        </p:nvSpPr>
        <p:spPr>
          <a:xfrm>
            <a:off x="2286000" y="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4" name="Shape 74"/>
          <p:cNvSpPr>
            <a:spLocks noGrp="1"/>
          </p:cNvSpPr>
          <p:nvPr>
            <p:ph type="pic" idx="9"/>
          </p:nvPr>
        </p:nvSpPr>
        <p:spPr>
          <a:xfrm>
            <a:off x="6858000" y="3427200"/>
            <a:ext cx="2286000" cy="342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to 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7" name="Shape 77"/>
          <p:cNvSpPr>
            <a:spLocks noGrp="1"/>
          </p:cNvSpPr>
          <p:nvPr>
            <p:ph type="pic" idx="3"/>
          </p:nvPr>
        </p:nvSpPr>
        <p:spPr>
          <a:xfrm>
            <a:off x="4572000" y="0"/>
            <a:ext cx="4572000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pic" idx="4"/>
          </p:nvPr>
        </p:nvSpPr>
        <p:spPr>
          <a:xfrm>
            <a:off x="0" y="342720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to 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1" name="Shape 81"/>
          <p:cNvSpPr>
            <a:spLocks noGrp="1"/>
          </p:cNvSpPr>
          <p:nvPr>
            <p:ph type="pic" idx="3"/>
          </p:nvPr>
        </p:nvSpPr>
        <p:spPr>
          <a:xfrm>
            <a:off x="4572000" y="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2" name="Shape 82"/>
          <p:cNvSpPr>
            <a:spLocks noGrp="1"/>
          </p:cNvSpPr>
          <p:nvPr>
            <p:ph type="pic" idx="4"/>
          </p:nvPr>
        </p:nvSpPr>
        <p:spPr>
          <a:xfrm>
            <a:off x="4572000" y="342720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to 3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3"/>
          </p:nvPr>
        </p:nvSpPr>
        <p:spPr>
          <a:xfrm>
            <a:off x="-36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pic" idx="4"/>
          </p:nvPr>
        </p:nvSpPr>
        <p:spPr>
          <a:xfrm>
            <a:off x="30444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pic" idx="5"/>
          </p:nvPr>
        </p:nvSpPr>
        <p:spPr>
          <a:xfrm>
            <a:off x="60948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1411357"/>
            <a:ext cx="7886700" cy="3151119"/>
          </a:xfrm>
        </p:spPr>
        <p:txBody>
          <a:bodyPr anchor="b"/>
          <a:lstStyle>
            <a:lvl1pPr>
              <a:defRPr sz="6000">
                <a:solidFill>
                  <a:srgbClr val="0070C0"/>
                </a:solidFill>
              </a:defRPr>
            </a:lvl1pPr>
          </a:lstStyle>
          <a:p>
            <a:r>
              <a:rPr lang="zh-TW" altLang="en-US" dirty="0"/>
              <a:t>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編輯母片文字樣式
第二層
第三層
第四層
第五層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31847-F8D7-3548-B1DC-8B131157616B}" type="datetimeFigureOut">
              <a:rPr lang="en-US"/>
              <a:pPr/>
              <a:t>7/24/19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F79A9-6555-984F-8E35-43C2B36E7761}" type="slidenum">
              <a:rPr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to 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pic" idx="2"/>
          </p:nvPr>
        </p:nvSpPr>
        <p:spPr>
          <a:xfrm>
            <a:off x="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pic" idx="3"/>
          </p:nvPr>
        </p:nvSpPr>
        <p:spPr>
          <a:xfrm>
            <a:off x="304800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pic" idx="4"/>
          </p:nvPr>
        </p:nvSpPr>
        <p:spPr>
          <a:xfrm>
            <a:off x="609840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pic" idx="5"/>
          </p:nvPr>
        </p:nvSpPr>
        <p:spPr>
          <a:xfrm>
            <a:off x="-3600" y="3429000"/>
            <a:ext cx="9147600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pic" idx="3"/>
          </p:nvPr>
        </p:nvSpPr>
        <p:spPr>
          <a:xfrm>
            <a:off x="4572000" y="0"/>
            <a:ext cx="4572000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訂版面配置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pic" idx="3"/>
          </p:nvPr>
        </p:nvSpPr>
        <p:spPr>
          <a:xfrm>
            <a:off x="0" y="3429000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3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0" y="0"/>
            <a:ext cx="3049199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pic" idx="3"/>
          </p:nvPr>
        </p:nvSpPr>
        <p:spPr>
          <a:xfrm>
            <a:off x="3048000" y="0"/>
            <a:ext cx="3049199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pic" idx="4"/>
          </p:nvPr>
        </p:nvSpPr>
        <p:spPr>
          <a:xfrm>
            <a:off x="6098400" y="0"/>
            <a:ext cx="3049199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4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pic" idx="3"/>
          </p:nvPr>
        </p:nvSpPr>
        <p:spPr>
          <a:xfrm>
            <a:off x="4572000" y="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pic" idx="4"/>
          </p:nvPr>
        </p:nvSpPr>
        <p:spPr>
          <a:xfrm>
            <a:off x="0" y="342720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58" name="Shape 58"/>
          <p:cNvSpPr>
            <a:spLocks noGrp="1"/>
          </p:cNvSpPr>
          <p:nvPr>
            <p:ph type="pic" idx="5"/>
          </p:nvPr>
        </p:nvSpPr>
        <p:spPr>
          <a:xfrm>
            <a:off x="4572000" y="3427200"/>
            <a:ext cx="4572000" cy="3430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 6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pic" idx="2"/>
          </p:nvPr>
        </p:nvSpPr>
        <p:spPr>
          <a:xfrm>
            <a:off x="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61" name="Shape 61"/>
          <p:cNvSpPr>
            <a:spLocks noGrp="1"/>
          </p:cNvSpPr>
          <p:nvPr>
            <p:ph type="pic" idx="3"/>
          </p:nvPr>
        </p:nvSpPr>
        <p:spPr>
          <a:xfrm>
            <a:off x="304800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pic" idx="4"/>
          </p:nvPr>
        </p:nvSpPr>
        <p:spPr>
          <a:xfrm>
            <a:off x="6098400" y="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5"/>
          </p:nvPr>
        </p:nvSpPr>
        <p:spPr>
          <a:xfrm>
            <a:off x="-36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64" name="Shape 64"/>
          <p:cNvSpPr>
            <a:spLocks noGrp="1"/>
          </p:cNvSpPr>
          <p:nvPr>
            <p:ph type="pic" idx="6"/>
          </p:nvPr>
        </p:nvSpPr>
        <p:spPr>
          <a:xfrm>
            <a:off x="30444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pic" idx="7"/>
          </p:nvPr>
        </p:nvSpPr>
        <p:spPr>
          <a:xfrm>
            <a:off x="6094800" y="3429000"/>
            <a:ext cx="3049199" cy="342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zh-TW" altLang="en-US"/>
              <a:t>按一下圖示以新增圖片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31847-F8D7-3548-B1DC-8B131157616B}" type="datetimeFigureOut">
              <a:rPr lang="en-US"/>
              <a:pPr/>
              <a:t>7/24/19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F79A9-6555-984F-8E35-43C2B36E7761}" type="slidenum">
              <a:rPr/>
              <a:pPr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6441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rgbClr val="0070C0"/>
          </a:solidFill>
          <a:latin typeface="Impact" charset="0"/>
          <a:ea typeface="Impact" charset="0"/>
          <a:cs typeface="Impact" charset="0"/>
        </a:defRPr>
      </a:lvl1pPr>
    </p:titleStyle>
    <p:bodyStyle>
      <a:lvl1pPr marL="358775" indent="-358775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>
              <a:lumMod val="50000"/>
              <a:lumOff val="50000"/>
            </a:schemeClr>
          </a:solidFill>
          <a:latin typeface="Arial" charset="0"/>
          <a:ea typeface="Arial" charset="0"/>
          <a:cs typeface="Arial" charset="0"/>
        </a:defRPr>
      </a:lvl1pPr>
      <a:lvl2pPr marL="803275" indent="-346075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4400" kern="1200">
          <a:solidFill>
            <a:schemeClr val="tx1">
              <a:lumMod val="50000"/>
              <a:lumOff val="50000"/>
            </a:schemeClr>
          </a:solidFill>
          <a:latin typeface="Arial" charset="0"/>
          <a:ea typeface="Arial" charset="0"/>
          <a:cs typeface="Arial" charset="0"/>
        </a:defRPr>
      </a:lvl2pPr>
      <a:lvl3pPr marL="1255713" indent="-3413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4000" kern="1200">
          <a:solidFill>
            <a:schemeClr val="tx1">
              <a:lumMod val="50000"/>
              <a:lumOff val="50000"/>
            </a:schemeClr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31847-F8D7-3548-B1DC-8B131157616B}" type="datetimeFigureOut">
              <a:rPr lang="en-US"/>
              <a:pPr/>
              <a:t>7/24/19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F79A9-6555-984F-8E35-43C2B36E7761}" type="slidenum">
              <a:rPr/>
              <a:pPr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6441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rgbClr val="FFC000"/>
          </a:solidFill>
          <a:latin typeface="Impact" charset="0"/>
          <a:ea typeface="Impact" charset="0"/>
          <a:cs typeface="Impact" charset="0"/>
        </a:defRPr>
      </a:lvl1pPr>
    </p:titleStyle>
    <p:bodyStyle>
      <a:lvl1pPr marL="358775" indent="-358775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>
              <a:lumMod val="50000"/>
              <a:lumOff val="50000"/>
            </a:schemeClr>
          </a:solidFill>
          <a:latin typeface="Arial" charset="0"/>
          <a:ea typeface="Arial" charset="0"/>
          <a:cs typeface="Arial" charset="0"/>
        </a:defRPr>
      </a:lvl1pPr>
      <a:lvl2pPr marL="803275" indent="-346075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4400" kern="1200">
          <a:solidFill>
            <a:schemeClr val="tx1">
              <a:lumMod val="50000"/>
              <a:lumOff val="50000"/>
            </a:schemeClr>
          </a:solidFill>
          <a:latin typeface="Arial" charset="0"/>
          <a:ea typeface="Arial" charset="0"/>
          <a:cs typeface="Arial" charset="0"/>
        </a:defRPr>
      </a:lvl2pPr>
      <a:lvl3pPr marL="1255713" indent="-3413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4000" kern="1200">
          <a:solidFill>
            <a:schemeClr val="tx1">
              <a:lumMod val="50000"/>
              <a:lumOff val="50000"/>
            </a:schemeClr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radimrehurek.com/gensim/models/word2vec.html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mattmahoney.net/dc/textdata.html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NUL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NUL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Wikipedia:Size_in_volumes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Heaps'_law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tiff"/><Relationship Id="rId7" Type="http://schemas.microsoft.com/office/2007/relationships/hdphoto" Target="../media/hdphoto2.wdp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8.tiff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microsoft.com/office/2007/relationships/hdphoto" Target="../media/hdphoto2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sz="7200" dirty="0">
                <a:solidFill>
                  <a:schemeClr val="bg1">
                    <a:lumMod val="50000"/>
                  </a:schemeClr>
                </a:solidFill>
              </a:rPr>
              <a:t>Text Representation</a:t>
            </a:r>
            <a:br>
              <a:rPr kumimoji="1" lang="en-US" altLang="zh-TW" sz="7200" dirty="0">
                <a:solidFill>
                  <a:schemeClr val="bg1">
                    <a:lumMod val="50000"/>
                  </a:schemeClr>
                </a:solidFill>
              </a:rPr>
            </a:br>
            <a:r>
              <a:rPr kumimoji="1" lang="en-US" altLang="zh-TW" sz="2800" dirty="0">
                <a:solidFill>
                  <a:schemeClr val="bg1">
                    <a:lumMod val="50000"/>
                  </a:schemeClr>
                </a:solidFill>
              </a:rPr>
              <a:t>from</a:t>
            </a:r>
            <a:r>
              <a:rPr kumimoji="1" lang="en-US" altLang="zh-TW" sz="2800" dirty="0">
                <a:solidFill>
                  <a:srgbClr val="0070C0"/>
                </a:solidFill>
              </a:rPr>
              <a:t> </a:t>
            </a:r>
            <a:r>
              <a:rPr kumimoji="1" lang="en-US" altLang="zh-TW" sz="6300" dirty="0">
                <a:solidFill>
                  <a:srgbClr val="0070C0"/>
                </a:solidFill>
              </a:rPr>
              <a:t>Text</a:t>
            </a:r>
            <a:r>
              <a:rPr kumimoji="1" lang="en-US" altLang="zh-TW" sz="2800" dirty="0">
                <a:solidFill>
                  <a:srgbClr val="0070C0"/>
                </a:solidFill>
              </a:rPr>
              <a:t> </a:t>
            </a:r>
            <a:r>
              <a:rPr kumimoji="1" lang="en-US" altLang="zh-TW" sz="2800" dirty="0">
                <a:solidFill>
                  <a:schemeClr val="bg1">
                    <a:lumMod val="50000"/>
                  </a:schemeClr>
                </a:solidFill>
              </a:rPr>
              <a:t>to</a:t>
            </a:r>
            <a:r>
              <a:rPr kumimoji="1" lang="en-US" altLang="zh-TW" sz="2800" dirty="0">
                <a:solidFill>
                  <a:srgbClr val="0070C0"/>
                </a:solidFill>
              </a:rPr>
              <a:t> </a:t>
            </a:r>
            <a:r>
              <a:rPr kumimoji="1" lang="en-US" altLang="zh-TW" sz="6300" dirty="0">
                <a:solidFill>
                  <a:srgbClr val="0070C0"/>
                </a:solidFill>
              </a:rPr>
              <a:t>Neural Network</a:t>
            </a:r>
            <a:endParaRPr kumimoji="1" lang="zh-TW" altLang="en-US" sz="6300" dirty="0">
              <a:solidFill>
                <a:srgbClr val="0070C0"/>
              </a:solidFill>
            </a:endParaRP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0717539"/>
              </p:ext>
            </p:extLst>
          </p:nvPr>
        </p:nvGraphicFramePr>
        <p:xfrm>
          <a:off x="685800" y="4140485"/>
          <a:ext cx="7360455" cy="124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2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3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85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56527">
                <a:tc>
                  <a:txBody>
                    <a:bodyPr/>
                    <a:lstStyle/>
                    <a:p>
                      <a:pPr marL="0" indent="0" algn="l">
                        <a:buFont typeface="Arial" charset="0"/>
                        <a:buNone/>
                      </a:pPr>
                      <a:r>
                        <a:rPr lang="zh-TW" altLang="en-US" sz="6600" dirty="0">
                          <a:solidFill>
                            <a:schemeClr val="tx1"/>
                          </a:solidFill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楊家融</a:t>
                      </a:r>
                      <a:endParaRPr lang="en-US" sz="6600" dirty="0">
                        <a:solidFill>
                          <a:schemeClr val="tx1"/>
                        </a:solidFill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4000" dirty="0">
                        <a:solidFill>
                          <a:schemeClr val="tx1"/>
                        </a:solidFill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anchor="ctr">
                    <a:lnL w="762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 algn="l">
                        <a:buFont typeface="Arial" charset="0"/>
                        <a:buChar char="•"/>
                      </a:pPr>
                      <a:r>
                        <a:rPr lang="zh-TW" altLang="en-US" sz="3600" dirty="0">
                          <a:solidFill>
                            <a:schemeClr val="tx1"/>
                          </a:solidFill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台東馬偕放射科</a:t>
                      </a:r>
                      <a:endParaRPr lang="en-US" altLang="zh-TW" sz="3600" dirty="0">
                        <a:solidFill>
                          <a:schemeClr val="tx1"/>
                        </a:solidFill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  <a:p>
                      <a:pPr marL="457200" indent="-457200" algn="l">
                        <a:buFont typeface="Arial" charset="0"/>
                        <a:buChar char="•"/>
                      </a:pPr>
                      <a:r>
                        <a:rPr lang="zh-TW" altLang="en-US" sz="4000" dirty="0">
                          <a:solidFill>
                            <a:schemeClr val="tx1"/>
                          </a:solidFill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成大資工</a:t>
                      </a:r>
                      <a:endParaRPr lang="en-US" sz="4000" dirty="0"/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5522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971600" y="1340768"/>
            <a:ext cx="2903372" cy="3871162"/>
            <a:chOff x="6297236" y="1268760"/>
            <a:chExt cx="1638877" cy="218516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97236" y="1268760"/>
              <a:ext cx="1638877" cy="218516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491096" y="2669751"/>
              <a:ext cx="459467" cy="52311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396894" y="2309711"/>
              <a:ext cx="459467" cy="52311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78384" y="2241877"/>
              <a:ext cx="459467" cy="523112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7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19960" y="2712158"/>
              <a:ext cx="459467" cy="523112"/>
            </a:xfrm>
            <a:prstGeom prst="rect">
              <a:avLst/>
            </a:prstGeom>
          </p:spPr>
        </p:pic>
      </p:grpSp>
      <p:cxnSp>
        <p:nvCxnSpPr>
          <p:cNvPr id="15" name="Straight Arrow Connector 14"/>
          <p:cNvCxnSpPr/>
          <p:nvPr/>
        </p:nvCxnSpPr>
        <p:spPr>
          <a:xfrm flipH="1" flipV="1">
            <a:off x="5724128" y="1692424"/>
            <a:ext cx="8384" cy="3248744"/>
          </a:xfrm>
          <a:prstGeom prst="straightConnector1">
            <a:avLst/>
          </a:prstGeom>
          <a:ln w="1746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939298" y="992470"/>
            <a:ext cx="15696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6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銀蘋果</a:t>
            </a:r>
            <a:endParaRPr lang="en-US" altLang="zh-TW" sz="3600" dirty="0">
              <a:solidFill>
                <a:schemeClr val="bg1">
                  <a:lumMod val="65000"/>
                </a:schemeClr>
              </a:solidFill>
              <a:latin typeface="+mn-ea"/>
              <a:ea typeface="+mn-ea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508104" y="4446576"/>
            <a:ext cx="2897008" cy="646331"/>
            <a:chOff x="5508104" y="4446576"/>
            <a:chExt cx="2897008" cy="646331"/>
          </a:xfrm>
        </p:grpSpPr>
        <p:cxnSp>
          <p:nvCxnSpPr>
            <p:cNvPr id="3" name="Straight Arrow Connector 2"/>
            <p:cNvCxnSpPr/>
            <p:nvPr/>
          </p:nvCxnSpPr>
          <p:spPr>
            <a:xfrm flipV="1">
              <a:off x="5508104" y="4749435"/>
              <a:ext cx="1296144" cy="20307"/>
            </a:xfrm>
            <a:prstGeom prst="straightConnector1">
              <a:avLst/>
            </a:prstGeom>
            <a:ln w="174625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6835452" y="4446576"/>
              <a:ext cx="156966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3600">
                  <a:solidFill>
                    <a:schemeClr val="bg1">
                      <a:lumMod val="65000"/>
                    </a:schemeClr>
                  </a:solidFill>
                  <a:latin typeface="+mn-ea"/>
                  <a:ea typeface="+mn-ea"/>
                </a:rPr>
                <a:t>紅蘋果</a:t>
              </a:r>
              <a:endParaRPr lang="en-US" altLang="zh-TW" sz="3600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endParaRPr>
            </a:p>
          </p:txBody>
        </p:sp>
      </p:grpSp>
      <p:cxnSp>
        <p:nvCxnSpPr>
          <p:cNvPr id="17" name="Straight Arrow Connector 16"/>
          <p:cNvCxnSpPr/>
          <p:nvPr/>
        </p:nvCxnSpPr>
        <p:spPr>
          <a:xfrm flipV="1">
            <a:off x="5508104" y="1714500"/>
            <a:ext cx="1273696" cy="3226668"/>
          </a:xfrm>
          <a:prstGeom prst="straightConnector1">
            <a:avLst/>
          </a:prstGeom>
          <a:ln w="174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754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E0ED1E6-511F-6149-B05C-A3FB2FC0414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46190" y="1777048"/>
            <a:ext cx="8651621" cy="330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692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31A2E7E0-5A18-6E47-BE44-A60F91ECE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Word embedding</a:t>
            </a:r>
            <a:endParaRPr kumimoji="1" lang="zh-TW" alt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12553A4-5B9D-C149-B8C8-CE13A37BCD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2329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97ACAFCE-4897-754B-9949-E1C5B86B9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altLang="zh-TW" sz="5400"/>
              <a:t>keras.layers.Embedding</a:t>
            </a:r>
            <a:endParaRPr kumimoji="1" lang="zh-TW" altLang="en-US" sz="540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42CC4BA-D63F-0249-97FA-AAB4F4B34B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1844824"/>
            <a:ext cx="4610100" cy="4610100"/>
          </a:xfrm>
          <a:prstGeom prst="rect">
            <a:avLst/>
          </a:prstGeom>
        </p:spPr>
      </p:pic>
      <p:grpSp>
        <p:nvGrpSpPr>
          <p:cNvPr id="43" name="群組 42">
            <a:extLst>
              <a:ext uri="{FF2B5EF4-FFF2-40B4-BE49-F238E27FC236}">
                <a16:creationId xmlns:a16="http://schemas.microsoft.com/office/drawing/2014/main" id="{CB0259F9-E1A2-7240-AC43-DF806D00B5AE}"/>
              </a:ext>
            </a:extLst>
          </p:cNvPr>
          <p:cNvGrpSpPr/>
          <p:nvPr/>
        </p:nvGrpSpPr>
        <p:grpSpPr>
          <a:xfrm>
            <a:off x="657492" y="5227738"/>
            <a:ext cx="2341320" cy="1310498"/>
            <a:chOff x="4606944" y="1772816"/>
            <a:chExt cx="2341320" cy="1310498"/>
          </a:xfrm>
        </p:grpSpPr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BD7722C4-F91E-9D4E-A24C-4C2C1D56BA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68144" y="2795282"/>
              <a:ext cx="1080120" cy="2880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接點 14">
              <a:extLst>
                <a:ext uri="{FF2B5EF4-FFF2-40B4-BE49-F238E27FC236}">
                  <a16:creationId xmlns:a16="http://schemas.microsoft.com/office/drawing/2014/main" id="{02A6E8B8-99EA-B545-8C0B-4A1278D83A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06944" y="1772816"/>
              <a:ext cx="1102194" cy="2646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接點 16">
              <a:extLst>
                <a:ext uri="{FF2B5EF4-FFF2-40B4-BE49-F238E27FC236}">
                  <a16:creationId xmlns:a16="http://schemas.microsoft.com/office/drawing/2014/main" id="{5A2C1D59-F227-434B-B3B8-6D1572CAEAD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17477" y="1960385"/>
              <a:ext cx="1430215" cy="9495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63A0A66-E65D-EB4B-B64B-4FD2EC60915F}"/>
                </a:ext>
              </a:extLst>
            </p:cNvPr>
            <p:cNvSpPr/>
            <p:nvPr/>
          </p:nvSpPr>
          <p:spPr>
            <a:xfrm>
              <a:off x="5762934" y="1975592"/>
              <a:ext cx="41870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TW" sz="3600"/>
                <a:t>1</a:t>
              </a:r>
              <a:endParaRPr kumimoji="1" lang="zh-TW" altLang="en-US" sz="3600"/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8B8B7517-664B-AE4A-8406-BB0BA83840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977" y="3841018"/>
            <a:ext cx="164046" cy="164046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501BDA26-0A3F-E14B-A5BC-A41BBE62BF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697" y="4437112"/>
            <a:ext cx="164046" cy="164046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8DB6B09B-7768-2840-B9A4-B4C3CE2882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3284984"/>
            <a:ext cx="164046" cy="164046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1281297C-C15F-834B-98C9-F8F293935D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2827932"/>
            <a:ext cx="164046" cy="164046"/>
          </a:xfrm>
          <a:prstGeom prst="rect">
            <a:avLst/>
          </a:prstGeom>
        </p:spPr>
      </p:pic>
      <p:pic>
        <p:nvPicPr>
          <p:cNvPr id="28" name="圖片 27">
            <a:extLst>
              <a:ext uri="{FF2B5EF4-FFF2-40B4-BE49-F238E27FC236}">
                <a16:creationId xmlns:a16="http://schemas.microsoft.com/office/drawing/2014/main" id="{614A412D-1F88-BE41-9DC4-F66D9237A8E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757" y="3421610"/>
            <a:ext cx="164046" cy="164046"/>
          </a:xfrm>
          <a:prstGeom prst="rect">
            <a:avLst/>
          </a:prstGeom>
        </p:spPr>
      </p:pic>
      <p:pic>
        <p:nvPicPr>
          <p:cNvPr id="29" name="圖片 28">
            <a:extLst>
              <a:ext uri="{FF2B5EF4-FFF2-40B4-BE49-F238E27FC236}">
                <a16:creationId xmlns:a16="http://schemas.microsoft.com/office/drawing/2014/main" id="{BD85E0AE-EA4D-BB40-8BE6-6BCE696018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960" y="5145486"/>
            <a:ext cx="164046" cy="164046"/>
          </a:xfrm>
          <a:prstGeom prst="rect">
            <a:avLst/>
          </a:prstGeom>
        </p:spPr>
      </p:pic>
      <p:pic>
        <p:nvPicPr>
          <p:cNvPr id="30" name="圖片 29">
            <a:extLst>
              <a:ext uri="{FF2B5EF4-FFF2-40B4-BE49-F238E27FC236}">
                <a16:creationId xmlns:a16="http://schemas.microsoft.com/office/drawing/2014/main" id="{62B82715-17D0-5040-AE3A-A9CD0DE1527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680" y="5741580"/>
            <a:ext cx="164046" cy="164046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B8C87E53-029B-8E4A-AB0E-F727E9D130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879" y="4589452"/>
            <a:ext cx="164046" cy="164046"/>
          </a:xfrm>
          <a:prstGeom prst="rect">
            <a:avLst/>
          </a:prstGeom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0530CF2A-663A-2B4C-8EF1-EE2D0BCEB3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791" y="4132400"/>
            <a:ext cx="164046" cy="164046"/>
          </a:xfrm>
          <a:prstGeom prst="rect">
            <a:avLst/>
          </a:prstGeom>
        </p:spPr>
      </p:pic>
      <p:pic>
        <p:nvPicPr>
          <p:cNvPr id="33" name="圖片 32">
            <a:extLst>
              <a:ext uri="{FF2B5EF4-FFF2-40B4-BE49-F238E27FC236}">
                <a16:creationId xmlns:a16="http://schemas.microsoft.com/office/drawing/2014/main" id="{77479A15-B9D8-D745-92E5-334E14CD69D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740" y="4726078"/>
            <a:ext cx="164046" cy="164046"/>
          </a:xfrm>
          <a:prstGeom prst="rect">
            <a:avLst/>
          </a:prstGeom>
        </p:spPr>
      </p:pic>
      <p:pic>
        <p:nvPicPr>
          <p:cNvPr id="34" name="圖片 33">
            <a:extLst>
              <a:ext uri="{FF2B5EF4-FFF2-40B4-BE49-F238E27FC236}">
                <a16:creationId xmlns:a16="http://schemas.microsoft.com/office/drawing/2014/main" id="{1042B2FC-40BD-1340-9D81-F133D53FB6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087" y="4770457"/>
            <a:ext cx="164046" cy="164046"/>
          </a:xfrm>
          <a:prstGeom prst="rect">
            <a:avLst/>
          </a:prstGeom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C35F86AA-831C-8E4B-A1E4-F07B04E6BF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807" y="5366551"/>
            <a:ext cx="164046" cy="164046"/>
          </a:xfrm>
          <a:prstGeom prst="rect">
            <a:avLst/>
          </a:prstGeom>
        </p:spPr>
      </p:pic>
      <p:pic>
        <p:nvPicPr>
          <p:cNvPr id="36" name="圖片 35">
            <a:extLst>
              <a:ext uri="{FF2B5EF4-FFF2-40B4-BE49-F238E27FC236}">
                <a16:creationId xmlns:a16="http://schemas.microsoft.com/office/drawing/2014/main" id="{18E27D05-47D4-9A46-AD7E-1F0C6EE8832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006" y="4214423"/>
            <a:ext cx="164046" cy="164046"/>
          </a:xfrm>
          <a:prstGeom prst="rect">
            <a:avLst/>
          </a:prstGeom>
        </p:spPr>
      </p:pic>
      <p:pic>
        <p:nvPicPr>
          <p:cNvPr id="37" name="圖片 36">
            <a:extLst>
              <a:ext uri="{FF2B5EF4-FFF2-40B4-BE49-F238E27FC236}">
                <a16:creationId xmlns:a16="http://schemas.microsoft.com/office/drawing/2014/main" id="{DA954288-C1DD-DF42-8240-C0F901AED79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918" y="3757371"/>
            <a:ext cx="164046" cy="164046"/>
          </a:xfrm>
          <a:prstGeom prst="rect">
            <a:avLst/>
          </a:prstGeom>
        </p:spPr>
      </p:pic>
      <p:pic>
        <p:nvPicPr>
          <p:cNvPr id="38" name="圖片 37">
            <a:extLst>
              <a:ext uri="{FF2B5EF4-FFF2-40B4-BE49-F238E27FC236}">
                <a16:creationId xmlns:a16="http://schemas.microsoft.com/office/drawing/2014/main" id="{9ACB9C49-C127-8348-BDCC-691387316E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867" y="4351049"/>
            <a:ext cx="164046" cy="164046"/>
          </a:xfrm>
          <a:prstGeom prst="rect">
            <a:avLst/>
          </a:prstGeom>
        </p:spPr>
      </p:pic>
      <p:pic>
        <p:nvPicPr>
          <p:cNvPr id="39" name="圖片 38">
            <a:extLst>
              <a:ext uri="{FF2B5EF4-FFF2-40B4-BE49-F238E27FC236}">
                <a16:creationId xmlns:a16="http://schemas.microsoft.com/office/drawing/2014/main" id="{9E6274D1-6A46-F447-A726-F167B2DF52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035" y="3025550"/>
            <a:ext cx="164046" cy="164046"/>
          </a:xfrm>
          <a:prstGeom prst="rect">
            <a:avLst/>
          </a:prstGeom>
        </p:spPr>
      </p:pic>
      <p:pic>
        <p:nvPicPr>
          <p:cNvPr id="40" name="圖片 39">
            <a:extLst>
              <a:ext uri="{FF2B5EF4-FFF2-40B4-BE49-F238E27FC236}">
                <a16:creationId xmlns:a16="http://schemas.microsoft.com/office/drawing/2014/main" id="{477D510E-7AD6-A14E-A168-6BE28D0B779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954" y="2469516"/>
            <a:ext cx="164046" cy="164046"/>
          </a:xfrm>
          <a:prstGeom prst="rect">
            <a:avLst/>
          </a:prstGeom>
        </p:spPr>
      </p:pic>
      <p:pic>
        <p:nvPicPr>
          <p:cNvPr id="41" name="圖片 40">
            <a:extLst>
              <a:ext uri="{FF2B5EF4-FFF2-40B4-BE49-F238E27FC236}">
                <a16:creationId xmlns:a16="http://schemas.microsoft.com/office/drawing/2014/main" id="{A431765C-B121-3346-99F4-F9A38E36B46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064" y="3398955"/>
            <a:ext cx="164046" cy="164046"/>
          </a:xfrm>
          <a:prstGeom prst="rect">
            <a:avLst/>
          </a:prstGeom>
        </p:spPr>
      </p:pic>
      <p:pic>
        <p:nvPicPr>
          <p:cNvPr id="42" name="圖片 41">
            <a:extLst>
              <a:ext uri="{FF2B5EF4-FFF2-40B4-BE49-F238E27FC236}">
                <a16:creationId xmlns:a16="http://schemas.microsoft.com/office/drawing/2014/main" id="{0614F1D4-B585-B44C-BE4B-7FE7241519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976" y="2941903"/>
            <a:ext cx="164046" cy="164046"/>
          </a:xfrm>
          <a:prstGeom prst="rect">
            <a:avLst/>
          </a:prstGeom>
        </p:spPr>
      </p:pic>
      <p:sp>
        <p:nvSpPr>
          <p:cNvPr id="44" name="矩形 43">
            <a:extLst>
              <a:ext uri="{FF2B5EF4-FFF2-40B4-BE49-F238E27FC236}">
                <a16:creationId xmlns:a16="http://schemas.microsoft.com/office/drawing/2014/main" id="{1C4C0D40-C427-B444-BE36-C263798D0497}"/>
              </a:ext>
            </a:extLst>
          </p:cNvPr>
          <p:cNvSpPr/>
          <p:nvPr/>
        </p:nvSpPr>
        <p:spPr>
          <a:xfrm>
            <a:off x="6446628" y="2332229"/>
            <a:ext cx="1919115" cy="26161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400">
                <a:solidFill>
                  <a:srgbClr val="0070C0"/>
                </a:solidFill>
              </a:rPr>
              <a:t>passion</a:t>
            </a:r>
          </a:p>
          <a:p>
            <a:r>
              <a:rPr kumimoji="1" lang="en-US" altLang="zh-TW" sz="2800">
                <a:latin typeface="Arial" panose="020B0604020202020204" pitchFamily="34" charset="0"/>
                <a:cs typeface="Arial" panose="020B0604020202020204" pitchFamily="34" charset="0"/>
              </a:rPr>
              <a:t>x: 0.119</a:t>
            </a:r>
          </a:p>
          <a:p>
            <a:r>
              <a:rPr kumimoji="1" lang="en-US" altLang="zh-TW" sz="2800">
                <a:latin typeface="Arial" panose="020B0604020202020204" pitchFamily="34" charset="0"/>
                <a:cs typeface="Arial" panose="020B0604020202020204" pitchFamily="34" charset="0"/>
              </a:rPr>
              <a:t>y: 0.212</a:t>
            </a:r>
          </a:p>
          <a:p>
            <a:r>
              <a:rPr kumimoji="1" lang="en-US" altLang="zh-TW" sz="2800">
                <a:latin typeface="Arial" panose="020B0604020202020204" pitchFamily="34" charset="0"/>
                <a:cs typeface="Arial" panose="020B0604020202020204" pitchFamily="34" charset="0"/>
              </a:rPr>
              <a:t>z: 0.010</a:t>
            </a:r>
          </a:p>
          <a:p>
            <a:endParaRPr kumimoji="1" lang="zh-TW" altLang="en-US" sz="3600"/>
          </a:p>
        </p:txBody>
      </p:sp>
    </p:spTree>
    <p:extLst>
      <p:ext uri="{BB962C8B-B14F-4D97-AF65-F5344CB8AC3E}">
        <p14:creationId xmlns:p14="http://schemas.microsoft.com/office/powerpoint/2010/main" val="3833975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0EA34D-A49E-D547-A91A-CA58D2EB83FB}"/>
              </a:ext>
            </a:extLst>
          </p:cNvPr>
          <p:cNvCxnSpPr/>
          <p:nvPr/>
        </p:nvCxnSpPr>
        <p:spPr bwMode="auto">
          <a:xfrm flipV="1">
            <a:off x="3275856" y="1556792"/>
            <a:ext cx="0" cy="319573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FE442B-67A5-DA4C-A854-E7EAF66D1FE4}"/>
              </a:ext>
            </a:extLst>
          </p:cNvPr>
          <p:cNvCxnSpPr>
            <a:cxnSpLocks/>
          </p:cNvCxnSpPr>
          <p:nvPr/>
        </p:nvCxnSpPr>
        <p:spPr bwMode="auto">
          <a:xfrm flipH="1">
            <a:off x="1763688" y="4752528"/>
            <a:ext cx="1512169" cy="1700808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Arrow Connector 7">
            <a:extLst>
              <a:ext uri="{FF2B5EF4-FFF2-40B4-BE49-F238E27FC236}">
                <a16:creationId xmlns:a16="http://schemas.microsoft.com/office/drawing/2014/main" id="{C0D304F3-AB2D-1E40-8D33-D066A1A22EFD}"/>
              </a:ext>
            </a:extLst>
          </p:cNvPr>
          <p:cNvCxnSpPr>
            <a:cxnSpLocks/>
          </p:cNvCxnSpPr>
          <p:nvPr/>
        </p:nvCxnSpPr>
        <p:spPr bwMode="auto">
          <a:xfrm>
            <a:off x="3275856" y="4751823"/>
            <a:ext cx="3600400" cy="70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C83E8296-FD02-C146-8BED-E8FBC0D17398}"/>
              </a:ext>
            </a:extLst>
          </p:cNvPr>
          <p:cNvSpPr/>
          <p:nvPr/>
        </p:nvSpPr>
        <p:spPr>
          <a:xfrm>
            <a:off x="4101879" y="2862272"/>
            <a:ext cx="97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cat</a:t>
            </a:r>
            <a:endParaRPr kumimoji="1" lang="zh-TW" altLang="en-US" sz="320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011D490-71BD-4447-BD54-192D216B2461}"/>
              </a:ext>
            </a:extLst>
          </p:cNvPr>
          <p:cNvSpPr/>
          <p:nvPr/>
        </p:nvSpPr>
        <p:spPr>
          <a:xfrm>
            <a:off x="1899843" y="3875013"/>
            <a:ext cx="10999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dog</a:t>
            </a:r>
            <a:endParaRPr kumimoji="1" lang="zh-TW" altLang="en-US" sz="320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D9DB31B-4A53-1849-839F-3C4F447B2274}"/>
              </a:ext>
            </a:extLst>
          </p:cNvPr>
          <p:cNvSpPr/>
          <p:nvPr/>
        </p:nvSpPr>
        <p:spPr>
          <a:xfrm>
            <a:off x="6007927" y="3916302"/>
            <a:ext cx="12119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goat</a:t>
            </a:r>
            <a:endParaRPr kumimoji="1" lang="zh-TW" altLang="en-US" sz="320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C747939-44B8-E14D-B60A-33D8D70D4879}"/>
              </a:ext>
            </a:extLst>
          </p:cNvPr>
          <p:cNvSpPr/>
          <p:nvPr/>
        </p:nvSpPr>
        <p:spPr>
          <a:xfrm>
            <a:off x="2738204" y="5746528"/>
            <a:ext cx="18507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hamster</a:t>
            </a:r>
            <a:endParaRPr kumimoji="1" lang="zh-TW" altLang="en-US" sz="320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7186B14-EC85-244D-8C41-E6C577850E39}"/>
              </a:ext>
            </a:extLst>
          </p:cNvPr>
          <p:cNvSpPr/>
          <p:nvPr/>
        </p:nvSpPr>
        <p:spPr>
          <a:xfrm>
            <a:off x="6387179" y="5389569"/>
            <a:ext cx="9781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pig</a:t>
            </a:r>
            <a:endParaRPr kumimoji="1" lang="zh-TW" altLang="en-US" sz="320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EC0FB82-ED3C-7D40-B028-B5B11BCA498F}"/>
              </a:ext>
            </a:extLst>
          </p:cNvPr>
          <p:cNvSpPr/>
          <p:nvPr/>
        </p:nvSpPr>
        <p:spPr>
          <a:xfrm>
            <a:off x="4491165" y="1734011"/>
            <a:ext cx="15167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panda</a:t>
            </a:r>
            <a:endParaRPr kumimoji="1" lang="zh-TW" altLang="en-US" sz="3200"/>
          </a:p>
        </p:txBody>
      </p:sp>
    </p:spTree>
    <p:extLst>
      <p:ext uri="{BB962C8B-B14F-4D97-AF65-F5344CB8AC3E}">
        <p14:creationId xmlns:p14="http://schemas.microsoft.com/office/powerpoint/2010/main" val="2552657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0EA34D-A49E-D547-A91A-CA58D2EB83FB}"/>
              </a:ext>
            </a:extLst>
          </p:cNvPr>
          <p:cNvCxnSpPr/>
          <p:nvPr/>
        </p:nvCxnSpPr>
        <p:spPr bwMode="auto">
          <a:xfrm flipV="1">
            <a:off x="3275856" y="1556792"/>
            <a:ext cx="0" cy="319573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FE442B-67A5-DA4C-A854-E7EAF66D1FE4}"/>
              </a:ext>
            </a:extLst>
          </p:cNvPr>
          <p:cNvCxnSpPr>
            <a:cxnSpLocks/>
          </p:cNvCxnSpPr>
          <p:nvPr/>
        </p:nvCxnSpPr>
        <p:spPr bwMode="auto">
          <a:xfrm flipH="1">
            <a:off x="1763688" y="4752528"/>
            <a:ext cx="1512169" cy="1700808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Arrow Connector 7">
            <a:extLst>
              <a:ext uri="{FF2B5EF4-FFF2-40B4-BE49-F238E27FC236}">
                <a16:creationId xmlns:a16="http://schemas.microsoft.com/office/drawing/2014/main" id="{C0D304F3-AB2D-1E40-8D33-D066A1A22EFD}"/>
              </a:ext>
            </a:extLst>
          </p:cNvPr>
          <p:cNvCxnSpPr>
            <a:cxnSpLocks/>
          </p:cNvCxnSpPr>
          <p:nvPr/>
        </p:nvCxnSpPr>
        <p:spPr bwMode="auto">
          <a:xfrm>
            <a:off x="3275856" y="4751823"/>
            <a:ext cx="3600400" cy="70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2" name="標題 1">
            <a:extLst>
              <a:ext uri="{FF2B5EF4-FFF2-40B4-BE49-F238E27FC236}">
                <a16:creationId xmlns:a16="http://schemas.microsoft.com/office/drawing/2014/main" id="{10D3484E-F67A-3A4B-B676-7D7B0C3A0F19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rgbClr val="0070C0"/>
                </a:solidFill>
                <a:latin typeface="Impact" charset="0"/>
                <a:ea typeface="Impact" charset="0"/>
                <a:cs typeface="Impact" charset="0"/>
              </a:defRPr>
            </a:lvl1pPr>
          </a:lstStyle>
          <a:p>
            <a:r>
              <a:rPr kumimoji="1" lang="en-US" altLang="zh-TW"/>
              <a:t>Word2Vec</a:t>
            </a:r>
            <a:endParaRPr kumimoji="1"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A9CCB6D-2CB6-034F-A0FD-648E59755AB5}"/>
              </a:ext>
            </a:extLst>
          </p:cNvPr>
          <p:cNvSpPr/>
          <p:nvPr/>
        </p:nvSpPr>
        <p:spPr>
          <a:xfrm>
            <a:off x="4693384" y="3228449"/>
            <a:ext cx="974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cat</a:t>
            </a:r>
            <a:endParaRPr kumimoji="1" lang="zh-TW" altLang="en-US" sz="320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73BF9D2-B172-8B42-B598-F58F9CAE10B2}"/>
              </a:ext>
            </a:extLst>
          </p:cNvPr>
          <p:cNvSpPr/>
          <p:nvPr/>
        </p:nvSpPr>
        <p:spPr>
          <a:xfrm>
            <a:off x="4323383" y="3707565"/>
            <a:ext cx="10999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dog</a:t>
            </a:r>
            <a:endParaRPr kumimoji="1" lang="zh-TW" altLang="en-US" sz="320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E1F230B-699A-D64E-BB9B-9E08E7B734D9}"/>
              </a:ext>
            </a:extLst>
          </p:cNvPr>
          <p:cNvSpPr/>
          <p:nvPr/>
        </p:nvSpPr>
        <p:spPr>
          <a:xfrm>
            <a:off x="5781180" y="3412742"/>
            <a:ext cx="12119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goat</a:t>
            </a:r>
            <a:endParaRPr kumimoji="1" lang="zh-TW" altLang="en-US" sz="320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5C7EEA0-7785-3E4F-A4E0-D277DA04358E}"/>
              </a:ext>
            </a:extLst>
          </p:cNvPr>
          <p:cNvSpPr/>
          <p:nvPr/>
        </p:nvSpPr>
        <p:spPr>
          <a:xfrm>
            <a:off x="4855798" y="4212377"/>
            <a:ext cx="18507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hamster</a:t>
            </a:r>
            <a:endParaRPr kumimoji="1" lang="zh-TW" altLang="en-US" sz="320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D920FD8-0324-494A-BCB8-60743F689658}"/>
              </a:ext>
            </a:extLst>
          </p:cNvPr>
          <p:cNvSpPr/>
          <p:nvPr/>
        </p:nvSpPr>
        <p:spPr>
          <a:xfrm>
            <a:off x="5505147" y="3804280"/>
            <a:ext cx="9781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pig</a:t>
            </a:r>
            <a:endParaRPr kumimoji="1" lang="zh-TW" altLang="en-US" sz="320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50D8DA3-8750-9D47-B946-23561C6A0178}"/>
              </a:ext>
            </a:extLst>
          </p:cNvPr>
          <p:cNvSpPr/>
          <p:nvPr/>
        </p:nvSpPr>
        <p:spPr>
          <a:xfrm>
            <a:off x="5359493" y="2915743"/>
            <a:ext cx="15167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kumimoji="1" lang="en-US" altLang="zh-TW" sz="3200"/>
              <a:t>panda</a:t>
            </a:r>
            <a:endParaRPr kumimoji="1" lang="zh-TW" altLang="en-US" sz="3200"/>
          </a:p>
        </p:txBody>
      </p:sp>
    </p:spTree>
    <p:extLst>
      <p:ext uri="{BB962C8B-B14F-4D97-AF65-F5344CB8AC3E}">
        <p14:creationId xmlns:p14="http://schemas.microsoft.com/office/powerpoint/2010/main" val="368852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0EA34D-A49E-D547-A91A-CA58D2EB83FB}"/>
              </a:ext>
            </a:extLst>
          </p:cNvPr>
          <p:cNvCxnSpPr/>
          <p:nvPr/>
        </p:nvCxnSpPr>
        <p:spPr bwMode="auto">
          <a:xfrm flipV="1">
            <a:off x="3275856" y="1556792"/>
            <a:ext cx="0" cy="319573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FE442B-67A5-DA4C-A854-E7EAF66D1FE4}"/>
              </a:ext>
            </a:extLst>
          </p:cNvPr>
          <p:cNvCxnSpPr>
            <a:cxnSpLocks/>
          </p:cNvCxnSpPr>
          <p:nvPr/>
        </p:nvCxnSpPr>
        <p:spPr bwMode="auto">
          <a:xfrm flipH="1">
            <a:off x="1763688" y="4752528"/>
            <a:ext cx="1512169" cy="1700808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Arrow Connector 7">
            <a:extLst>
              <a:ext uri="{FF2B5EF4-FFF2-40B4-BE49-F238E27FC236}">
                <a16:creationId xmlns:a16="http://schemas.microsoft.com/office/drawing/2014/main" id="{C0D304F3-AB2D-1E40-8D33-D066A1A22EFD}"/>
              </a:ext>
            </a:extLst>
          </p:cNvPr>
          <p:cNvCxnSpPr>
            <a:cxnSpLocks/>
          </p:cNvCxnSpPr>
          <p:nvPr/>
        </p:nvCxnSpPr>
        <p:spPr bwMode="auto">
          <a:xfrm>
            <a:off x="3275856" y="4751823"/>
            <a:ext cx="3600400" cy="70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2" name="標題 1">
            <a:extLst>
              <a:ext uri="{FF2B5EF4-FFF2-40B4-BE49-F238E27FC236}">
                <a16:creationId xmlns:a16="http://schemas.microsoft.com/office/drawing/2014/main" id="{10D3484E-F67A-3A4B-B676-7D7B0C3A0F19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rgbClr val="0070C0"/>
                </a:solidFill>
                <a:latin typeface="Impact" charset="0"/>
                <a:ea typeface="Impact" charset="0"/>
                <a:cs typeface="Impact" charset="0"/>
              </a:defRPr>
            </a:lvl1pPr>
          </a:lstStyle>
          <a:p>
            <a:r>
              <a:rPr kumimoji="1" lang="en-US" altLang="zh-TW"/>
              <a:t>Word2Vec</a:t>
            </a:r>
            <a:endParaRPr kumimoji="1" lang="zh-TW" altLang="en-US"/>
          </a:p>
        </p:txBody>
      </p:sp>
      <p:cxnSp>
        <p:nvCxnSpPr>
          <p:cNvPr id="16" name="Straight Connector 36">
            <a:extLst>
              <a:ext uri="{FF2B5EF4-FFF2-40B4-BE49-F238E27FC236}">
                <a16:creationId xmlns:a16="http://schemas.microsoft.com/office/drawing/2014/main" id="{EB3F86FF-2E87-7040-98A6-0346F07C002B}"/>
              </a:ext>
            </a:extLst>
          </p:cNvPr>
          <p:cNvCxnSpPr>
            <a:cxnSpLocks/>
          </p:cNvCxnSpPr>
          <p:nvPr/>
        </p:nvCxnSpPr>
        <p:spPr bwMode="auto">
          <a:xfrm>
            <a:off x="6141855" y="1626499"/>
            <a:ext cx="388418" cy="8901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Straight Connector 35">
            <a:extLst>
              <a:ext uri="{FF2B5EF4-FFF2-40B4-BE49-F238E27FC236}">
                <a16:creationId xmlns:a16="http://schemas.microsoft.com/office/drawing/2014/main" id="{E3F56CF2-61CE-7648-B641-6C67ABF557E5}"/>
              </a:ext>
            </a:extLst>
          </p:cNvPr>
          <p:cNvCxnSpPr>
            <a:cxnSpLocks/>
          </p:cNvCxnSpPr>
          <p:nvPr/>
        </p:nvCxnSpPr>
        <p:spPr bwMode="auto">
          <a:xfrm>
            <a:off x="4693920" y="4450080"/>
            <a:ext cx="355510" cy="733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0" name="Rectangle 15">
            <a:extLst>
              <a:ext uri="{FF2B5EF4-FFF2-40B4-BE49-F238E27FC236}">
                <a16:creationId xmlns:a16="http://schemas.microsoft.com/office/drawing/2014/main" id="{533E2CD9-F71A-DC43-975C-9723B2ACD2E5}"/>
              </a:ext>
            </a:extLst>
          </p:cNvPr>
          <p:cNvSpPr/>
          <p:nvPr/>
        </p:nvSpPr>
        <p:spPr>
          <a:xfrm>
            <a:off x="6649303" y="1564814"/>
            <a:ext cx="7906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King</a:t>
            </a:r>
          </a:p>
        </p:txBody>
      </p:sp>
      <p:sp>
        <p:nvSpPr>
          <p:cNvPr id="21" name="Oval 16">
            <a:extLst>
              <a:ext uri="{FF2B5EF4-FFF2-40B4-BE49-F238E27FC236}">
                <a16:creationId xmlns:a16="http://schemas.microsoft.com/office/drawing/2014/main" id="{E85CFC35-2C9B-F141-9468-85CFF88621EE}"/>
              </a:ext>
            </a:extLst>
          </p:cNvPr>
          <p:cNvSpPr/>
          <p:nvPr/>
        </p:nvSpPr>
        <p:spPr bwMode="auto">
          <a:xfrm>
            <a:off x="6553200" y="1699821"/>
            <a:ext cx="96103" cy="99318"/>
          </a:xfrm>
          <a:prstGeom prst="ellipse">
            <a:avLst/>
          </a:prstGeom>
          <a:solidFill>
            <a:srgbClr val="0070C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200" b="0" i="0" u="none" strike="noStrike" cap="none" normalizeH="0" baseline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charset="0"/>
              <a:ea typeface="新細明體" charset="0"/>
              <a:cs typeface="新細明體" charset="0"/>
            </a:endParaRPr>
          </a:p>
        </p:txBody>
      </p:sp>
      <p:sp>
        <p:nvSpPr>
          <p:cNvPr id="26" name="Rectangle 18">
            <a:extLst>
              <a:ext uri="{FF2B5EF4-FFF2-40B4-BE49-F238E27FC236}">
                <a16:creationId xmlns:a16="http://schemas.microsoft.com/office/drawing/2014/main" id="{D1D1A241-200D-204D-959F-D8D3C7316650}"/>
              </a:ext>
            </a:extLst>
          </p:cNvPr>
          <p:cNvSpPr/>
          <p:nvPr/>
        </p:nvSpPr>
        <p:spPr>
          <a:xfrm>
            <a:off x="5180390" y="4352730"/>
            <a:ext cx="7841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</a:t>
            </a:r>
          </a:p>
        </p:txBody>
      </p:sp>
      <p:sp>
        <p:nvSpPr>
          <p:cNvPr id="27" name="Oval 19">
            <a:extLst>
              <a:ext uri="{FF2B5EF4-FFF2-40B4-BE49-F238E27FC236}">
                <a16:creationId xmlns:a16="http://schemas.microsoft.com/office/drawing/2014/main" id="{157D9229-76EB-1240-9069-50056303043E}"/>
              </a:ext>
            </a:extLst>
          </p:cNvPr>
          <p:cNvSpPr/>
          <p:nvPr/>
        </p:nvSpPr>
        <p:spPr bwMode="auto">
          <a:xfrm>
            <a:off x="5084287" y="4487737"/>
            <a:ext cx="96103" cy="99318"/>
          </a:xfrm>
          <a:prstGeom prst="ellipse">
            <a:avLst/>
          </a:prstGeom>
          <a:solidFill>
            <a:srgbClr val="0070C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200" b="0" i="0" u="none" strike="noStrike" cap="none" normalizeH="0" baseline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charset="0"/>
              <a:ea typeface="新細明體" charset="0"/>
              <a:cs typeface="新細明體" charset="0"/>
            </a:endParaRPr>
          </a:p>
        </p:txBody>
      </p:sp>
      <p:cxnSp>
        <p:nvCxnSpPr>
          <p:cNvPr id="28" name="Straight Arrow Connector 24">
            <a:extLst>
              <a:ext uri="{FF2B5EF4-FFF2-40B4-BE49-F238E27FC236}">
                <a16:creationId xmlns:a16="http://schemas.microsoft.com/office/drawing/2014/main" id="{6B43CE80-35E2-B74E-AC1F-FE3A96BF1BC9}"/>
              </a:ext>
            </a:extLst>
          </p:cNvPr>
          <p:cNvCxnSpPr>
            <a:cxnSpLocks/>
            <a:endCxn id="21" idx="3"/>
          </p:cNvCxnSpPr>
          <p:nvPr/>
        </p:nvCxnSpPr>
        <p:spPr bwMode="auto">
          <a:xfrm flipV="1">
            <a:off x="5162719" y="1784594"/>
            <a:ext cx="1404555" cy="2674118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0" name="Rectangle 28">
            <a:extLst>
              <a:ext uri="{FF2B5EF4-FFF2-40B4-BE49-F238E27FC236}">
                <a16:creationId xmlns:a16="http://schemas.microsoft.com/office/drawing/2014/main" id="{58B26A00-F500-F942-A4FD-6ADEE78C5C0E}"/>
              </a:ext>
            </a:extLst>
          </p:cNvPr>
          <p:cNvSpPr/>
          <p:nvPr/>
        </p:nvSpPr>
        <p:spPr>
          <a:xfrm>
            <a:off x="5076056" y="1268760"/>
            <a:ext cx="1023037" cy="461665"/>
          </a:xfrm>
          <a:prstGeom prst="rect">
            <a:avLst/>
          </a:prstGeom>
          <a:solidFill>
            <a:srgbClr val="FFFFFF">
              <a:alpha val="67843"/>
            </a:srgbClr>
          </a:solidFill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Queen</a:t>
            </a:r>
          </a:p>
        </p:txBody>
      </p:sp>
      <p:sp>
        <p:nvSpPr>
          <p:cNvPr id="31" name="Oval 29">
            <a:extLst>
              <a:ext uri="{FF2B5EF4-FFF2-40B4-BE49-F238E27FC236}">
                <a16:creationId xmlns:a16="http://schemas.microsoft.com/office/drawing/2014/main" id="{5C5C5031-337E-B94D-A572-94B18850ED66}"/>
              </a:ext>
            </a:extLst>
          </p:cNvPr>
          <p:cNvSpPr/>
          <p:nvPr/>
        </p:nvSpPr>
        <p:spPr bwMode="auto">
          <a:xfrm>
            <a:off x="6008578" y="1556792"/>
            <a:ext cx="96103" cy="99318"/>
          </a:xfrm>
          <a:prstGeom prst="ellipse">
            <a:avLst/>
          </a:prstGeom>
          <a:solidFill>
            <a:srgbClr val="0070C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200" b="0" i="0" u="none" strike="noStrike" cap="none" normalizeH="0" baseline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charset="0"/>
              <a:ea typeface="新細明體" charset="0"/>
              <a:cs typeface="新細明體" charset="0"/>
            </a:endParaRPr>
          </a:p>
        </p:txBody>
      </p:sp>
      <p:sp>
        <p:nvSpPr>
          <p:cNvPr id="33" name="Rectangle 31">
            <a:extLst>
              <a:ext uri="{FF2B5EF4-FFF2-40B4-BE49-F238E27FC236}">
                <a16:creationId xmlns:a16="http://schemas.microsoft.com/office/drawing/2014/main" id="{F5AE8754-8F97-5F4B-9350-F1FE8CE9A5C6}"/>
              </a:ext>
            </a:extLst>
          </p:cNvPr>
          <p:cNvSpPr/>
          <p:nvPr/>
        </p:nvSpPr>
        <p:spPr>
          <a:xfrm>
            <a:off x="3510785" y="4014169"/>
            <a:ext cx="1162369" cy="461665"/>
          </a:xfrm>
          <a:prstGeom prst="rect">
            <a:avLst/>
          </a:prstGeom>
          <a:solidFill>
            <a:srgbClr val="FFFFFF">
              <a:alpha val="56078"/>
            </a:srgbClr>
          </a:solidFill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Woman</a:t>
            </a:r>
          </a:p>
        </p:txBody>
      </p:sp>
      <p:sp>
        <p:nvSpPr>
          <p:cNvPr id="34" name="Oval 32">
            <a:extLst>
              <a:ext uri="{FF2B5EF4-FFF2-40B4-BE49-F238E27FC236}">
                <a16:creationId xmlns:a16="http://schemas.microsoft.com/office/drawing/2014/main" id="{79F34D02-3377-6B43-B70D-BB41421ED48E}"/>
              </a:ext>
            </a:extLst>
          </p:cNvPr>
          <p:cNvSpPr/>
          <p:nvPr/>
        </p:nvSpPr>
        <p:spPr bwMode="auto">
          <a:xfrm>
            <a:off x="4555698" y="4372179"/>
            <a:ext cx="96103" cy="99318"/>
          </a:xfrm>
          <a:prstGeom prst="ellipse">
            <a:avLst/>
          </a:prstGeom>
          <a:solidFill>
            <a:srgbClr val="0070C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200" b="0" i="0" u="none" strike="noStrike" cap="none" normalizeH="0" baseline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charset="0"/>
              <a:ea typeface="新細明體" charset="0"/>
              <a:cs typeface="新細明體" charset="0"/>
            </a:endParaRPr>
          </a:p>
        </p:txBody>
      </p:sp>
      <p:cxnSp>
        <p:nvCxnSpPr>
          <p:cNvPr id="35" name="Straight Arrow Connector 33">
            <a:extLst>
              <a:ext uri="{FF2B5EF4-FFF2-40B4-BE49-F238E27FC236}">
                <a16:creationId xmlns:a16="http://schemas.microsoft.com/office/drawing/2014/main" id="{9159829C-E7E4-DC40-9EE1-DA9DC73FFE57}"/>
              </a:ext>
            </a:extLst>
          </p:cNvPr>
          <p:cNvCxnSpPr>
            <a:cxnSpLocks/>
          </p:cNvCxnSpPr>
          <p:nvPr/>
        </p:nvCxnSpPr>
        <p:spPr bwMode="auto">
          <a:xfrm flipV="1">
            <a:off x="4633975" y="1642277"/>
            <a:ext cx="1400958" cy="2717688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820868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C5809EF-A451-2B43-A56D-D9AF6CE664C3}"/>
              </a:ext>
            </a:extLst>
          </p:cNvPr>
          <p:cNvSpPr/>
          <p:nvPr/>
        </p:nvSpPr>
        <p:spPr>
          <a:xfrm>
            <a:off x="107504" y="3408038"/>
            <a:ext cx="89883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dirty="0">
                <a:solidFill>
                  <a:schemeClr val="bg1">
                    <a:lumMod val="65000"/>
                  </a:schemeClr>
                </a:solidFill>
                <a:latin typeface="Georgia" charset="0"/>
                <a:ea typeface="Georgia" charset="0"/>
                <a:cs typeface="Georgia" charset="0"/>
              </a:rPr>
              <a:t>“ </a:t>
            </a:r>
            <a:r>
              <a:rPr lang="zh-TW" altLang="en-US" sz="3200">
                <a:latin typeface="Georgia" panose="02040502050405020303" pitchFamily="18" charset="0"/>
              </a:rPr>
              <a:t>The quick brown fox </a:t>
            </a:r>
            <a:r>
              <a:rPr lang="en-US" altLang="zh-TW" sz="320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_____</a:t>
            </a:r>
            <a:r>
              <a:rPr lang="zh-TW" altLang="en-US" sz="3200">
                <a:latin typeface="Georgia" panose="02040502050405020303" pitchFamily="18" charset="0"/>
              </a:rPr>
              <a:t> over the lazy dog</a:t>
            </a:r>
            <a:r>
              <a:rPr lang="en-US" altLang="zh-TW" sz="3200" dirty="0">
                <a:solidFill>
                  <a:schemeClr val="bg1">
                    <a:lumMod val="65000"/>
                  </a:schemeClr>
                </a:solidFill>
                <a:latin typeface="Georgia" charset="0"/>
                <a:ea typeface="Georgia" charset="0"/>
                <a:cs typeface="Georgia" charset="0"/>
              </a:rPr>
              <a:t> ”</a:t>
            </a:r>
            <a:endParaRPr lang="zh-TW" altLang="en-US" sz="3200">
              <a:latin typeface="Georgia" panose="02040502050405020303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2C8E391-D7F4-7243-94EC-EF83FB11C377}"/>
              </a:ext>
            </a:extLst>
          </p:cNvPr>
          <p:cNvSpPr/>
          <p:nvPr/>
        </p:nvSpPr>
        <p:spPr>
          <a:xfrm>
            <a:off x="4185338" y="3410969"/>
            <a:ext cx="1435008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200" dirty="0">
                <a:solidFill>
                  <a:srgbClr val="0070C0"/>
                </a:solidFill>
                <a:latin typeface="Georgia" charset="0"/>
                <a:ea typeface="Georgia" charset="0"/>
                <a:cs typeface="Georgia" charset="0"/>
              </a:rPr>
              <a:t>?</a:t>
            </a:r>
          </a:p>
          <a:p>
            <a:pPr algn="ctr"/>
            <a:r>
              <a:rPr lang="en-US" altLang="zh-TW" sz="3200" dirty="0">
                <a:solidFill>
                  <a:srgbClr val="0070C0"/>
                </a:solidFill>
                <a:latin typeface="Georgia" charset="0"/>
                <a:ea typeface="Georgia" charset="0"/>
                <a:cs typeface="Georgia" charset="0"/>
              </a:rPr>
              <a:t>kicks</a:t>
            </a:r>
          </a:p>
          <a:p>
            <a:pPr algn="ctr"/>
            <a:r>
              <a:rPr lang="en-US" altLang="zh-TW" sz="3200" dirty="0">
                <a:solidFill>
                  <a:srgbClr val="0070C0"/>
                </a:solidFill>
                <a:latin typeface="Georgia" charset="0"/>
                <a:ea typeface="Georgia" charset="0"/>
                <a:cs typeface="Georgia" charset="0"/>
              </a:rPr>
              <a:t>shots</a:t>
            </a:r>
          </a:p>
          <a:p>
            <a:pPr algn="ctr"/>
            <a:r>
              <a:rPr lang="en-US" altLang="zh-TW" sz="3200" dirty="0">
                <a:solidFill>
                  <a:srgbClr val="0070C0"/>
                </a:solidFill>
                <a:latin typeface="Georgia" charset="0"/>
                <a:ea typeface="Georgia" charset="0"/>
                <a:cs typeface="Georgia" charset="0"/>
              </a:rPr>
              <a:t>throws</a:t>
            </a:r>
          </a:p>
          <a:p>
            <a:pPr algn="ctr"/>
            <a:r>
              <a:rPr lang="en-US" altLang="zh-TW" sz="3200" dirty="0">
                <a:solidFill>
                  <a:srgbClr val="0070C0"/>
                </a:solidFill>
                <a:latin typeface="Georgia" charset="0"/>
                <a:ea typeface="Georgia" charset="0"/>
                <a:cs typeface="Georgia" charset="0"/>
              </a:rPr>
              <a:t>looks</a:t>
            </a:r>
          </a:p>
          <a:p>
            <a:pPr algn="ctr"/>
            <a:r>
              <a:rPr lang="en-US" altLang="zh-TW" sz="3200" dirty="0">
                <a:solidFill>
                  <a:srgbClr val="0070C0"/>
                </a:solidFill>
                <a:latin typeface="Georgia" charset="0"/>
                <a:ea typeface="Georgia" charset="0"/>
                <a:cs typeface="Georgia" charset="0"/>
              </a:rPr>
              <a:t>jumps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6AA716F-F1A3-B244-A1FC-90C17CE383BE}"/>
              </a:ext>
            </a:extLst>
          </p:cNvPr>
          <p:cNvSpPr/>
          <p:nvPr/>
        </p:nvSpPr>
        <p:spPr bwMode="auto">
          <a:xfrm>
            <a:off x="4185337" y="3939593"/>
            <a:ext cx="1435009" cy="345071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0"/>
              <a:cs typeface="新細明體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4DC2366-41C9-1D4D-84C6-6E819D4B1B9F}"/>
              </a:ext>
            </a:extLst>
          </p:cNvPr>
          <p:cNvSpPr/>
          <p:nvPr/>
        </p:nvSpPr>
        <p:spPr bwMode="auto">
          <a:xfrm>
            <a:off x="4185337" y="548680"/>
            <a:ext cx="1435009" cy="291515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0"/>
              <a:cs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861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4.44444E-6 L 0.00139 -0.357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" y="-17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C5809EF-A451-2B43-A56D-D9AF6CE664C3}"/>
              </a:ext>
            </a:extLst>
          </p:cNvPr>
          <p:cNvSpPr/>
          <p:nvPr/>
        </p:nvSpPr>
        <p:spPr>
          <a:xfrm>
            <a:off x="107504" y="3408038"/>
            <a:ext cx="89883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dirty="0">
                <a:solidFill>
                  <a:schemeClr val="bg1">
                    <a:lumMod val="65000"/>
                  </a:schemeClr>
                </a:solidFill>
                <a:latin typeface="Georgia" charset="0"/>
                <a:ea typeface="Georgia" charset="0"/>
                <a:cs typeface="Georgia" charset="0"/>
              </a:rPr>
              <a:t>“ </a:t>
            </a:r>
            <a:r>
              <a:rPr lang="zh-TW" altLang="en-US" sz="3200">
                <a:latin typeface="Georgia" panose="02040502050405020303" pitchFamily="18" charset="0"/>
              </a:rPr>
              <a:t>The quick brown fox </a:t>
            </a:r>
            <a:r>
              <a:rPr lang="en-US" altLang="zh-TW" sz="320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_____</a:t>
            </a:r>
            <a:r>
              <a:rPr lang="zh-TW" altLang="en-US" sz="3200">
                <a:latin typeface="Georgia" panose="02040502050405020303" pitchFamily="18" charset="0"/>
              </a:rPr>
              <a:t> over the lazy dog</a:t>
            </a:r>
            <a:r>
              <a:rPr lang="en-US" altLang="zh-TW" sz="3200" dirty="0">
                <a:solidFill>
                  <a:schemeClr val="bg1">
                    <a:lumMod val="65000"/>
                  </a:schemeClr>
                </a:solidFill>
                <a:latin typeface="Georgia" charset="0"/>
                <a:ea typeface="Georgia" charset="0"/>
                <a:cs typeface="Georgia" charset="0"/>
              </a:rPr>
              <a:t> ”</a:t>
            </a:r>
            <a:endParaRPr lang="zh-TW" altLang="en-US" sz="3200">
              <a:latin typeface="Georgia" panose="02040502050405020303" pitchFamily="18" charset="0"/>
            </a:endParaRP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ABB79FDE-CD24-C04B-B32C-30784E41A0B6}"/>
              </a:ext>
            </a:extLst>
          </p:cNvPr>
          <p:cNvGrpSpPr/>
          <p:nvPr/>
        </p:nvGrpSpPr>
        <p:grpSpPr>
          <a:xfrm>
            <a:off x="3886217" y="2757849"/>
            <a:ext cx="2053935" cy="601249"/>
            <a:chOff x="3886217" y="2757849"/>
            <a:chExt cx="2053935" cy="601249"/>
          </a:xfrm>
        </p:grpSpPr>
        <p:sp>
          <p:nvSpPr>
            <p:cNvPr id="8" name="手繪多邊形 7">
              <a:extLst>
                <a:ext uri="{FF2B5EF4-FFF2-40B4-BE49-F238E27FC236}">
                  <a16:creationId xmlns:a16="http://schemas.microsoft.com/office/drawing/2014/main" id="{B19BB1C1-CBEE-104E-9AD8-2F3AB90DB442}"/>
                </a:ext>
              </a:extLst>
            </p:cNvPr>
            <p:cNvSpPr/>
            <p:nvPr/>
          </p:nvSpPr>
          <p:spPr>
            <a:xfrm>
              <a:off x="3886217" y="2757849"/>
              <a:ext cx="876822" cy="601249"/>
            </a:xfrm>
            <a:custGeom>
              <a:avLst/>
              <a:gdLst>
                <a:gd name="connsiteX0" fmla="*/ 0 w 876822"/>
                <a:gd name="connsiteY0" fmla="*/ 601249 h 601249"/>
                <a:gd name="connsiteX1" fmla="*/ 463463 w 876822"/>
                <a:gd name="connsiteY1" fmla="*/ 0 h 601249"/>
                <a:gd name="connsiteX2" fmla="*/ 876822 w 876822"/>
                <a:gd name="connsiteY2" fmla="*/ 601249 h 60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6822" h="601249">
                  <a:moveTo>
                    <a:pt x="0" y="601249"/>
                  </a:moveTo>
                  <a:cubicBezTo>
                    <a:pt x="158663" y="300624"/>
                    <a:pt x="317326" y="0"/>
                    <a:pt x="463463" y="0"/>
                  </a:cubicBezTo>
                  <a:cubicBezTo>
                    <a:pt x="609600" y="0"/>
                    <a:pt x="743211" y="300624"/>
                    <a:pt x="876822" y="601249"/>
                  </a:cubicBezTo>
                </a:path>
              </a:pathLst>
            </a:custGeom>
            <a:noFill/>
            <a:ln w="57150">
              <a:solidFill>
                <a:schemeClr val="accent5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9" name="手繪多邊形 8">
              <a:extLst>
                <a:ext uri="{FF2B5EF4-FFF2-40B4-BE49-F238E27FC236}">
                  <a16:creationId xmlns:a16="http://schemas.microsoft.com/office/drawing/2014/main" id="{D2B5EFAE-F262-9943-87AA-0A0C6F1B6C49}"/>
                </a:ext>
              </a:extLst>
            </p:cNvPr>
            <p:cNvSpPr/>
            <p:nvPr/>
          </p:nvSpPr>
          <p:spPr>
            <a:xfrm flipH="1">
              <a:off x="4932040" y="2757849"/>
              <a:ext cx="1008112" cy="601249"/>
            </a:xfrm>
            <a:custGeom>
              <a:avLst/>
              <a:gdLst>
                <a:gd name="connsiteX0" fmla="*/ 0 w 876822"/>
                <a:gd name="connsiteY0" fmla="*/ 601249 h 601249"/>
                <a:gd name="connsiteX1" fmla="*/ 463463 w 876822"/>
                <a:gd name="connsiteY1" fmla="*/ 0 h 601249"/>
                <a:gd name="connsiteX2" fmla="*/ 876822 w 876822"/>
                <a:gd name="connsiteY2" fmla="*/ 601249 h 60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6822" h="601249">
                  <a:moveTo>
                    <a:pt x="0" y="601249"/>
                  </a:moveTo>
                  <a:cubicBezTo>
                    <a:pt x="158663" y="300624"/>
                    <a:pt x="317326" y="0"/>
                    <a:pt x="463463" y="0"/>
                  </a:cubicBezTo>
                  <a:cubicBezTo>
                    <a:pt x="609600" y="0"/>
                    <a:pt x="743211" y="300624"/>
                    <a:pt x="876822" y="601249"/>
                  </a:cubicBezTo>
                </a:path>
              </a:pathLst>
            </a:custGeom>
            <a:noFill/>
            <a:ln w="57150">
              <a:solidFill>
                <a:schemeClr val="accent5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64C279A3-5446-7947-879D-ADAF924C50C1}"/>
              </a:ext>
            </a:extLst>
          </p:cNvPr>
          <p:cNvGrpSpPr/>
          <p:nvPr/>
        </p:nvGrpSpPr>
        <p:grpSpPr>
          <a:xfrm>
            <a:off x="2849638" y="1644750"/>
            <a:ext cx="3992721" cy="1784250"/>
            <a:chOff x="2849638" y="1644750"/>
            <a:chExt cx="3992721" cy="1784250"/>
          </a:xfrm>
        </p:grpSpPr>
        <p:sp>
          <p:nvSpPr>
            <p:cNvPr id="10" name="手繪多邊形 9">
              <a:extLst>
                <a:ext uri="{FF2B5EF4-FFF2-40B4-BE49-F238E27FC236}">
                  <a16:creationId xmlns:a16="http://schemas.microsoft.com/office/drawing/2014/main" id="{6C564471-793C-CB47-AA88-87A610783161}"/>
                </a:ext>
              </a:extLst>
            </p:cNvPr>
            <p:cNvSpPr/>
            <p:nvPr/>
          </p:nvSpPr>
          <p:spPr>
            <a:xfrm>
              <a:off x="2849638" y="1644750"/>
              <a:ext cx="1866378" cy="1739400"/>
            </a:xfrm>
            <a:custGeom>
              <a:avLst/>
              <a:gdLst>
                <a:gd name="connsiteX0" fmla="*/ 0 w 1866378"/>
                <a:gd name="connsiteY0" fmla="*/ 1739400 h 1739400"/>
                <a:gd name="connsiteX1" fmla="*/ 901874 w 1866378"/>
                <a:gd name="connsiteY1" fmla="*/ 10808 h 1739400"/>
                <a:gd name="connsiteX2" fmla="*/ 1866378 w 1866378"/>
                <a:gd name="connsiteY2" fmla="*/ 1138151 h 173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6378" h="1739400">
                  <a:moveTo>
                    <a:pt x="0" y="1739400"/>
                  </a:moveTo>
                  <a:cubicBezTo>
                    <a:pt x="295405" y="925208"/>
                    <a:pt x="590811" y="111016"/>
                    <a:pt x="901874" y="10808"/>
                  </a:cubicBezTo>
                  <a:cubicBezTo>
                    <a:pt x="1212937" y="-89400"/>
                    <a:pt x="1539657" y="524375"/>
                    <a:pt x="1866378" y="1138151"/>
                  </a:cubicBezTo>
                </a:path>
              </a:pathLst>
            </a:custGeom>
            <a:noFill/>
            <a:ln w="57150">
              <a:solidFill>
                <a:schemeClr val="accent5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  <p:sp>
          <p:nvSpPr>
            <p:cNvPr id="14" name="手繪多邊形 13">
              <a:extLst>
                <a:ext uri="{FF2B5EF4-FFF2-40B4-BE49-F238E27FC236}">
                  <a16:creationId xmlns:a16="http://schemas.microsoft.com/office/drawing/2014/main" id="{447A2A9A-6F35-8547-8358-FA236F8EDBDB}"/>
                </a:ext>
              </a:extLst>
            </p:cNvPr>
            <p:cNvSpPr/>
            <p:nvPr/>
          </p:nvSpPr>
          <p:spPr>
            <a:xfrm flipH="1">
              <a:off x="4975981" y="1689600"/>
              <a:ext cx="1866378" cy="1739400"/>
            </a:xfrm>
            <a:custGeom>
              <a:avLst/>
              <a:gdLst>
                <a:gd name="connsiteX0" fmla="*/ 0 w 1866378"/>
                <a:gd name="connsiteY0" fmla="*/ 1739400 h 1739400"/>
                <a:gd name="connsiteX1" fmla="*/ 901874 w 1866378"/>
                <a:gd name="connsiteY1" fmla="*/ 10808 h 1739400"/>
                <a:gd name="connsiteX2" fmla="*/ 1866378 w 1866378"/>
                <a:gd name="connsiteY2" fmla="*/ 1138151 h 173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6378" h="1739400">
                  <a:moveTo>
                    <a:pt x="0" y="1739400"/>
                  </a:moveTo>
                  <a:cubicBezTo>
                    <a:pt x="295405" y="925208"/>
                    <a:pt x="590811" y="111016"/>
                    <a:pt x="901874" y="10808"/>
                  </a:cubicBezTo>
                  <a:cubicBezTo>
                    <a:pt x="1212937" y="-89400"/>
                    <a:pt x="1539657" y="524375"/>
                    <a:pt x="1866378" y="1138151"/>
                  </a:cubicBezTo>
                </a:path>
              </a:pathLst>
            </a:custGeom>
            <a:noFill/>
            <a:ln w="57150">
              <a:solidFill>
                <a:schemeClr val="accent5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</p:grpSp>
      <p:grpSp>
        <p:nvGrpSpPr>
          <p:cNvPr id="5" name="群組 4">
            <a:extLst>
              <a:ext uri="{FF2B5EF4-FFF2-40B4-BE49-F238E27FC236}">
                <a16:creationId xmlns:a16="http://schemas.microsoft.com/office/drawing/2014/main" id="{98A0BC4D-FF2F-F446-A608-01722FB3413F}"/>
              </a:ext>
            </a:extLst>
          </p:cNvPr>
          <p:cNvGrpSpPr/>
          <p:nvPr/>
        </p:nvGrpSpPr>
        <p:grpSpPr>
          <a:xfrm>
            <a:off x="1850704" y="734234"/>
            <a:ext cx="5673624" cy="2694766"/>
            <a:chOff x="1850704" y="734234"/>
            <a:chExt cx="5673624" cy="2694766"/>
          </a:xfrm>
        </p:grpSpPr>
        <p:sp>
          <p:nvSpPr>
            <p:cNvPr id="13" name="手繪多邊形 12">
              <a:extLst>
                <a:ext uri="{FF2B5EF4-FFF2-40B4-BE49-F238E27FC236}">
                  <a16:creationId xmlns:a16="http://schemas.microsoft.com/office/drawing/2014/main" id="{C70F4E55-1EAF-1A40-B6AA-DCB5F3A6504C}"/>
                </a:ext>
              </a:extLst>
            </p:cNvPr>
            <p:cNvSpPr/>
            <p:nvPr/>
          </p:nvSpPr>
          <p:spPr>
            <a:xfrm>
              <a:off x="1850704" y="734234"/>
              <a:ext cx="2793304" cy="2634392"/>
            </a:xfrm>
            <a:custGeom>
              <a:avLst/>
              <a:gdLst>
                <a:gd name="connsiteX0" fmla="*/ 0 w 2793304"/>
                <a:gd name="connsiteY0" fmla="*/ 2634392 h 2634392"/>
                <a:gd name="connsiteX1" fmla="*/ 1277655 w 2793304"/>
                <a:gd name="connsiteY1" fmla="*/ 41505 h 2634392"/>
                <a:gd name="connsiteX2" fmla="*/ 2793304 w 2793304"/>
                <a:gd name="connsiteY2" fmla="*/ 1281581 h 263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304" h="2634392">
                  <a:moveTo>
                    <a:pt x="0" y="2634392"/>
                  </a:moveTo>
                  <a:cubicBezTo>
                    <a:pt x="406052" y="1450682"/>
                    <a:pt x="812104" y="266973"/>
                    <a:pt x="1277655" y="41505"/>
                  </a:cubicBezTo>
                  <a:cubicBezTo>
                    <a:pt x="1743206" y="-183963"/>
                    <a:pt x="2268255" y="548809"/>
                    <a:pt x="2793304" y="1281581"/>
                  </a:cubicBezTo>
                </a:path>
              </a:pathLst>
            </a:custGeom>
            <a:noFill/>
            <a:ln w="57150">
              <a:solidFill>
                <a:schemeClr val="accent5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  <p:sp>
          <p:nvSpPr>
            <p:cNvPr id="15" name="手繪多邊形 14">
              <a:extLst>
                <a:ext uri="{FF2B5EF4-FFF2-40B4-BE49-F238E27FC236}">
                  <a16:creationId xmlns:a16="http://schemas.microsoft.com/office/drawing/2014/main" id="{2D02635B-8A77-F24A-B9DB-EEC16892B5F3}"/>
                </a:ext>
              </a:extLst>
            </p:cNvPr>
            <p:cNvSpPr/>
            <p:nvPr/>
          </p:nvSpPr>
          <p:spPr>
            <a:xfrm flipH="1">
              <a:off x="4994604" y="794608"/>
              <a:ext cx="2529724" cy="2634392"/>
            </a:xfrm>
            <a:custGeom>
              <a:avLst/>
              <a:gdLst>
                <a:gd name="connsiteX0" fmla="*/ 0 w 2793304"/>
                <a:gd name="connsiteY0" fmla="*/ 2634392 h 2634392"/>
                <a:gd name="connsiteX1" fmla="*/ 1277655 w 2793304"/>
                <a:gd name="connsiteY1" fmla="*/ 41505 h 2634392"/>
                <a:gd name="connsiteX2" fmla="*/ 2793304 w 2793304"/>
                <a:gd name="connsiteY2" fmla="*/ 1281581 h 263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304" h="2634392">
                  <a:moveTo>
                    <a:pt x="0" y="2634392"/>
                  </a:moveTo>
                  <a:cubicBezTo>
                    <a:pt x="406052" y="1450682"/>
                    <a:pt x="812104" y="266973"/>
                    <a:pt x="1277655" y="41505"/>
                  </a:cubicBezTo>
                  <a:cubicBezTo>
                    <a:pt x="1743206" y="-183963"/>
                    <a:pt x="2268255" y="548809"/>
                    <a:pt x="2793304" y="1281581"/>
                  </a:cubicBezTo>
                </a:path>
              </a:pathLst>
            </a:custGeom>
            <a:noFill/>
            <a:ln w="57150">
              <a:solidFill>
                <a:schemeClr val="accent5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8565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0942B90-13D5-044A-AD69-6672CC4C021B}"/>
              </a:ext>
            </a:extLst>
          </p:cNvPr>
          <p:cNvSpPr/>
          <p:nvPr/>
        </p:nvSpPr>
        <p:spPr>
          <a:xfrm>
            <a:off x="1110835" y="771902"/>
            <a:ext cx="1835696" cy="51733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quick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brown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fox</a:t>
            </a:r>
          </a:p>
          <a:p>
            <a:pPr algn="ctr">
              <a:lnSpc>
                <a:spcPct val="150000"/>
              </a:lnSpc>
            </a:pPr>
            <a:endParaRPr kumimoji="1" lang="en-US" altLang="zh-TW" sz="3200">
              <a:latin typeface="Georgia" panose="02040502050405020303" pitchFamily="18" charset="0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over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the 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lazy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65558740-155B-4444-AC74-91093BE4C11A}"/>
              </a:ext>
            </a:extLst>
          </p:cNvPr>
          <p:cNvGrpSpPr/>
          <p:nvPr/>
        </p:nvGrpSpPr>
        <p:grpSpPr>
          <a:xfrm>
            <a:off x="3947772" y="764704"/>
            <a:ext cx="1402948" cy="4968079"/>
            <a:chOff x="3923928" y="909193"/>
            <a:chExt cx="1402948" cy="4968079"/>
          </a:xfrm>
        </p:grpSpPr>
        <p:sp>
          <p:nvSpPr>
            <p:cNvPr id="3" name="橢圓 2">
              <a:extLst>
                <a:ext uri="{FF2B5EF4-FFF2-40B4-BE49-F238E27FC236}">
                  <a16:creationId xmlns:a16="http://schemas.microsoft.com/office/drawing/2014/main" id="{1DE7AE78-CCF3-4A4D-8C43-9E1CFE66332E}"/>
                </a:ext>
              </a:extLst>
            </p:cNvPr>
            <p:cNvSpPr/>
            <p:nvPr/>
          </p:nvSpPr>
          <p:spPr bwMode="auto">
            <a:xfrm>
              <a:off x="4319972" y="1653114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CB31C9E0-71EE-3047-860C-C45387F02D40}"/>
                </a:ext>
              </a:extLst>
            </p:cNvPr>
            <p:cNvSpPr/>
            <p:nvPr/>
          </p:nvSpPr>
          <p:spPr bwMode="auto">
            <a:xfrm>
              <a:off x="4319972" y="2335633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橢圓 4">
              <a:extLst>
                <a:ext uri="{FF2B5EF4-FFF2-40B4-BE49-F238E27FC236}">
                  <a16:creationId xmlns:a16="http://schemas.microsoft.com/office/drawing/2014/main" id="{F1D84DDF-F470-7044-8BE6-37C99194759A}"/>
                </a:ext>
              </a:extLst>
            </p:cNvPr>
            <p:cNvSpPr/>
            <p:nvPr/>
          </p:nvSpPr>
          <p:spPr bwMode="auto">
            <a:xfrm>
              <a:off x="4319972" y="3018152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橢圓 5">
              <a:extLst>
                <a:ext uri="{FF2B5EF4-FFF2-40B4-BE49-F238E27FC236}">
                  <a16:creationId xmlns:a16="http://schemas.microsoft.com/office/drawing/2014/main" id="{58819116-CBC3-1546-A9AC-85559C3C6571}"/>
                </a:ext>
              </a:extLst>
            </p:cNvPr>
            <p:cNvSpPr/>
            <p:nvPr/>
          </p:nvSpPr>
          <p:spPr bwMode="auto">
            <a:xfrm>
              <a:off x="4319972" y="3700671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4A3D8009-9644-0A42-901B-5D408EF5282D}"/>
                </a:ext>
              </a:extLst>
            </p:cNvPr>
            <p:cNvSpPr/>
            <p:nvPr/>
          </p:nvSpPr>
          <p:spPr bwMode="auto">
            <a:xfrm>
              <a:off x="4319972" y="4383190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FF37F1C6-AE38-344E-8FC4-DF17F20CD8FA}"/>
                </a:ext>
              </a:extLst>
            </p:cNvPr>
            <p:cNvSpPr/>
            <p:nvPr/>
          </p:nvSpPr>
          <p:spPr bwMode="auto">
            <a:xfrm>
              <a:off x="4319972" y="5065710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FF659AA-A2BD-0A4A-A5CE-E004567F766F}"/>
                </a:ext>
              </a:extLst>
            </p:cNvPr>
            <p:cNvSpPr/>
            <p:nvPr/>
          </p:nvSpPr>
          <p:spPr bwMode="auto">
            <a:xfrm>
              <a:off x="3923928" y="1341497"/>
              <a:ext cx="1368152" cy="4535775"/>
            </a:xfrm>
            <a:prstGeom prst="rect">
              <a:avLst/>
            </a:prstGeom>
            <a:noFill/>
            <a:ln w="57150" cap="flat" cmpd="sng" algn="ctr">
              <a:solidFill>
                <a:schemeClr val="bg2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TW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A38F42A-39DA-B449-84E7-96DDF09709A7}"/>
                </a:ext>
              </a:extLst>
            </p:cNvPr>
            <p:cNvSpPr/>
            <p:nvPr/>
          </p:nvSpPr>
          <p:spPr>
            <a:xfrm>
              <a:off x="3923928" y="909193"/>
              <a:ext cx="140294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800" b="1" dirty="0">
                  <a:solidFill>
                    <a:schemeClr val="bg2"/>
                  </a:solidFill>
                </a:rPr>
                <a:t>Hidden</a:t>
              </a:r>
              <a:endParaRPr lang="zh-TW" altLang="en-US" sz="2800" b="1"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76E022AA-19D9-9C49-9AAA-D92E8BB2FC7A}"/>
              </a:ext>
            </a:extLst>
          </p:cNvPr>
          <p:cNvGrpSpPr/>
          <p:nvPr/>
        </p:nvGrpSpPr>
        <p:grpSpPr>
          <a:xfrm>
            <a:off x="2549269" y="1228725"/>
            <a:ext cx="1398501" cy="4431376"/>
            <a:chOff x="2656636" y="1228725"/>
            <a:chExt cx="1692188" cy="4431376"/>
          </a:xfrm>
        </p:grpSpPr>
        <p:cxnSp>
          <p:nvCxnSpPr>
            <p:cNvPr id="11" name="直線箭頭接點 10">
              <a:extLst>
                <a:ext uri="{FF2B5EF4-FFF2-40B4-BE49-F238E27FC236}">
                  <a16:creationId xmlns:a16="http://schemas.microsoft.com/office/drawing/2014/main" id="{29FD97D5-0AD8-CA49-9B65-243F0A1E4230}"/>
                </a:ext>
              </a:extLst>
            </p:cNvPr>
            <p:cNvCxnSpPr>
              <a:cxnSpLocks/>
              <a:endCxn id="3" idx="2"/>
            </p:cNvCxnSpPr>
            <p:nvPr/>
          </p:nvCxnSpPr>
          <p:spPr bwMode="auto">
            <a:xfrm>
              <a:off x="2800628" y="1228725"/>
              <a:ext cx="1548195" cy="553458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2" name="直線箭頭接點 11">
              <a:extLst>
                <a:ext uri="{FF2B5EF4-FFF2-40B4-BE49-F238E27FC236}">
                  <a16:creationId xmlns:a16="http://schemas.microsoft.com/office/drawing/2014/main" id="{4C51F34D-2959-404B-BF48-7BA461BB8E1A}"/>
                </a:ext>
              </a:extLst>
            </p:cNvPr>
            <p:cNvCxnSpPr>
              <a:cxnSpLocks/>
              <a:endCxn id="4" idx="2"/>
            </p:cNvCxnSpPr>
            <p:nvPr/>
          </p:nvCxnSpPr>
          <p:spPr bwMode="auto">
            <a:xfrm>
              <a:off x="2753517" y="1986037"/>
              <a:ext cx="1595307" cy="478665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3" name="直線箭頭接點 12">
              <a:extLst>
                <a:ext uri="{FF2B5EF4-FFF2-40B4-BE49-F238E27FC236}">
                  <a16:creationId xmlns:a16="http://schemas.microsoft.com/office/drawing/2014/main" id="{5C18379B-F193-6840-8529-9B0F6E6EB11A}"/>
                </a:ext>
              </a:extLst>
            </p:cNvPr>
            <p:cNvCxnSpPr>
              <a:cxnSpLocks/>
              <a:endCxn id="7" idx="2"/>
            </p:cNvCxnSpPr>
            <p:nvPr/>
          </p:nvCxnSpPr>
          <p:spPr bwMode="auto">
            <a:xfrm flipV="1">
              <a:off x="2656636" y="4512259"/>
              <a:ext cx="1692188" cy="343012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4" name="直線箭頭接點 13">
              <a:extLst>
                <a:ext uri="{FF2B5EF4-FFF2-40B4-BE49-F238E27FC236}">
                  <a16:creationId xmlns:a16="http://schemas.microsoft.com/office/drawing/2014/main" id="{319C9C80-0633-8D45-AC19-36D3517E35AA}"/>
                </a:ext>
              </a:extLst>
            </p:cNvPr>
            <p:cNvCxnSpPr>
              <a:cxnSpLocks/>
              <a:endCxn id="8" idx="2"/>
            </p:cNvCxnSpPr>
            <p:nvPr/>
          </p:nvCxnSpPr>
          <p:spPr bwMode="auto">
            <a:xfrm flipV="1">
              <a:off x="2656636" y="5194779"/>
              <a:ext cx="1692188" cy="465322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" name="直線箭頭接點 14">
              <a:extLst>
                <a:ext uri="{FF2B5EF4-FFF2-40B4-BE49-F238E27FC236}">
                  <a16:creationId xmlns:a16="http://schemas.microsoft.com/office/drawing/2014/main" id="{34572965-3EEF-B244-B880-E981DB9AB644}"/>
                </a:ext>
              </a:extLst>
            </p:cNvPr>
            <p:cNvCxnSpPr>
              <a:cxnSpLocks/>
              <a:endCxn id="5" idx="2"/>
            </p:cNvCxnSpPr>
            <p:nvPr/>
          </p:nvCxnSpPr>
          <p:spPr bwMode="auto">
            <a:xfrm>
              <a:off x="2753517" y="2716352"/>
              <a:ext cx="1595307" cy="430869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6" name="直線箭頭接點 15">
              <a:extLst>
                <a:ext uri="{FF2B5EF4-FFF2-40B4-BE49-F238E27FC236}">
                  <a16:creationId xmlns:a16="http://schemas.microsoft.com/office/drawing/2014/main" id="{A46F2315-14CF-4044-944F-0F2093EE22A8}"/>
                </a:ext>
              </a:extLst>
            </p:cNvPr>
            <p:cNvCxnSpPr>
              <a:cxnSpLocks/>
              <a:endCxn id="6" idx="2"/>
            </p:cNvCxnSpPr>
            <p:nvPr/>
          </p:nvCxnSpPr>
          <p:spPr bwMode="auto">
            <a:xfrm flipV="1">
              <a:off x="2656636" y="3829740"/>
              <a:ext cx="1692188" cy="333194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4F1A2B7C-E0D8-6A43-8702-8E4EE519B8FC}"/>
              </a:ext>
            </a:extLst>
          </p:cNvPr>
          <p:cNvCxnSpPr>
            <a:cxnSpLocks/>
          </p:cNvCxnSpPr>
          <p:nvPr/>
        </p:nvCxnSpPr>
        <p:spPr bwMode="auto">
          <a:xfrm>
            <a:off x="5315924" y="3501008"/>
            <a:ext cx="1152128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EA2C7123-A307-6240-AA44-6CB95FBDD589}"/>
              </a:ext>
            </a:extLst>
          </p:cNvPr>
          <p:cNvGrpSpPr/>
          <p:nvPr/>
        </p:nvGrpSpPr>
        <p:grpSpPr>
          <a:xfrm>
            <a:off x="6547854" y="1423804"/>
            <a:ext cx="1461890" cy="4093428"/>
            <a:chOff x="6547854" y="1423804"/>
            <a:chExt cx="1461890" cy="4093428"/>
          </a:xfrm>
        </p:grpSpPr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772E67BA-4410-324E-850E-073864800CED}"/>
                </a:ext>
              </a:extLst>
            </p:cNvPr>
            <p:cNvSpPr txBox="1"/>
            <p:nvPr/>
          </p:nvSpPr>
          <p:spPr>
            <a:xfrm>
              <a:off x="6684076" y="1423804"/>
              <a:ext cx="1325668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0.0010</a:t>
              </a: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0.0000</a:t>
              </a: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0.0034</a:t>
              </a: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0.2421</a:t>
              </a: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0.0000</a:t>
              </a: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0.0000</a:t>
              </a: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0.0000</a:t>
              </a:r>
            </a:p>
          </p:txBody>
        </p:sp>
        <p:sp>
          <p:nvSpPr>
            <p:cNvPr id="35" name="左中括弧 34">
              <a:extLst>
                <a:ext uri="{FF2B5EF4-FFF2-40B4-BE49-F238E27FC236}">
                  <a16:creationId xmlns:a16="http://schemas.microsoft.com/office/drawing/2014/main" id="{43D5DDD3-444E-224D-BC50-824962AC8B22}"/>
                </a:ext>
              </a:extLst>
            </p:cNvPr>
            <p:cNvSpPr/>
            <p:nvPr/>
          </p:nvSpPr>
          <p:spPr bwMode="auto">
            <a:xfrm>
              <a:off x="6547854" y="1593862"/>
              <a:ext cx="136222" cy="3700800"/>
            </a:xfrm>
            <a:prstGeom prst="leftBracket">
              <a:avLst/>
            </a:prstGeom>
            <a:noFill/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TW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36" name="右中括弧 35">
              <a:extLst>
                <a:ext uri="{FF2B5EF4-FFF2-40B4-BE49-F238E27FC236}">
                  <a16:creationId xmlns:a16="http://schemas.microsoft.com/office/drawing/2014/main" id="{BF66CD3E-72A6-734F-A7F1-85ADE42A4956}"/>
                </a:ext>
              </a:extLst>
            </p:cNvPr>
            <p:cNvSpPr/>
            <p:nvPr/>
          </p:nvSpPr>
          <p:spPr bwMode="auto">
            <a:xfrm>
              <a:off x="7764196" y="1606897"/>
              <a:ext cx="136222" cy="3700800"/>
            </a:xfrm>
            <a:prstGeom prst="rightBracket">
              <a:avLst/>
            </a:prstGeom>
            <a:noFill/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/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4D1C97B6-E553-4143-A3C3-A1496710E8E5}"/>
                </a:ext>
              </a:extLst>
            </p:cNvPr>
            <p:cNvSpPr txBox="1"/>
            <p:nvPr/>
          </p:nvSpPr>
          <p:spPr>
            <a:xfrm>
              <a:off x="7116124" y="3657798"/>
              <a:ext cx="39046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</p:txBody>
        </p:sp>
        <p:sp>
          <p:nvSpPr>
            <p:cNvPr id="38" name="文字方塊 37">
              <a:extLst>
                <a:ext uri="{FF2B5EF4-FFF2-40B4-BE49-F238E27FC236}">
                  <a16:creationId xmlns:a16="http://schemas.microsoft.com/office/drawing/2014/main" id="{402C7EA5-F26C-9647-9621-81058BBBCFDC}"/>
                </a:ext>
              </a:extLst>
            </p:cNvPr>
            <p:cNvSpPr txBox="1"/>
            <p:nvPr/>
          </p:nvSpPr>
          <p:spPr>
            <a:xfrm>
              <a:off x="7116124" y="2283100"/>
              <a:ext cx="39046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5418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8DCF1AC2-354A-1343-BE3D-8AB514F2B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Charactor encoding</a:t>
            </a:r>
            <a:endParaRPr kumimoji="1" lang="zh-TW" altLang="en-US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4DBD6993-6F99-734C-962F-B82F4DA7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28650" y="1769012"/>
            <a:ext cx="8038089" cy="770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4835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0942B90-13D5-044A-AD69-6672CC4C021B}"/>
              </a:ext>
            </a:extLst>
          </p:cNvPr>
          <p:cNvSpPr/>
          <p:nvPr/>
        </p:nvSpPr>
        <p:spPr>
          <a:xfrm>
            <a:off x="1110835" y="771902"/>
            <a:ext cx="1835696" cy="51733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quick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brown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fox</a:t>
            </a:r>
          </a:p>
          <a:p>
            <a:pPr algn="ctr">
              <a:lnSpc>
                <a:spcPct val="150000"/>
              </a:lnSpc>
            </a:pPr>
            <a:endParaRPr kumimoji="1" lang="en-US" altLang="zh-TW" sz="3200">
              <a:latin typeface="Georgia" panose="02040502050405020303" pitchFamily="18" charset="0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over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the 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lazy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65558740-155B-4444-AC74-91093BE4C11A}"/>
              </a:ext>
            </a:extLst>
          </p:cNvPr>
          <p:cNvGrpSpPr/>
          <p:nvPr/>
        </p:nvGrpSpPr>
        <p:grpSpPr>
          <a:xfrm>
            <a:off x="3947772" y="764704"/>
            <a:ext cx="1402948" cy="4968079"/>
            <a:chOff x="3923928" y="909193"/>
            <a:chExt cx="1402948" cy="4968079"/>
          </a:xfrm>
        </p:grpSpPr>
        <p:sp>
          <p:nvSpPr>
            <p:cNvPr id="3" name="橢圓 2">
              <a:extLst>
                <a:ext uri="{FF2B5EF4-FFF2-40B4-BE49-F238E27FC236}">
                  <a16:creationId xmlns:a16="http://schemas.microsoft.com/office/drawing/2014/main" id="{1DE7AE78-CCF3-4A4D-8C43-9E1CFE66332E}"/>
                </a:ext>
              </a:extLst>
            </p:cNvPr>
            <p:cNvSpPr/>
            <p:nvPr/>
          </p:nvSpPr>
          <p:spPr bwMode="auto">
            <a:xfrm>
              <a:off x="4319972" y="1653114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CB31C9E0-71EE-3047-860C-C45387F02D40}"/>
                </a:ext>
              </a:extLst>
            </p:cNvPr>
            <p:cNvSpPr/>
            <p:nvPr/>
          </p:nvSpPr>
          <p:spPr bwMode="auto">
            <a:xfrm>
              <a:off x="4319972" y="2335633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橢圓 4">
              <a:extLst>
                <a:ext uri="{FF2B5EF4-FFF2-40B4-BE49-F238E27FC236}">
                  <a16:creationId xmlns:a16="http://schemas.microsoft.com/office/drawing/2014/main" id="{F1D84DDF-F470-7044-8BE6-37C99194759A}"/>
                </a:ext>
              </a:extLst>
            </p:cNvPr>
            <p:cNvSpPr/>
            <p:nvPr/>
          </p:nvSpPr>
          <p:spPr bwMode="auto">
            <a:xfrm>
              <a:off x="4319972" y="3018152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橢圓 5">
              <a:extLst>
                <a:ext uri="{FF2B5EF4-FFF2-40B4-BE49-F238E27FC236}">
                  <a16:creationId xmlns:a16="http://schemas.microsoft.com/office/drawing/2014/main" id="{58819116-CBC3-1546-A9AC-85559C3C6571}"/>
                </a:ext>
              </a:extLst>
            </p:cNvPr>
            <p:cNvSpPr/>
            <p:nvPr/>
          </p:nvSpPr>
          <p:spPr bwMode="auto">
            <a:xfrm>
              <a:off x="4319972" y="3700671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4A3D8009-9644-0A42-901B-5D408EF5282D}"/>
                </a:ext>
              </a:extLst>
            </p:cNvPr>
            <p:cNvSpPr/>
            <p:nvPr/>
          </p:nvSpPr>
          <p:spPr bwMode="auto">
            <a:xfrm>
              <a:off x="4319972" y="4383190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FF37F1C6-AE38-344E-8FC4-DF17F20CD8FA}"/>
                </a:ext>
              </a:extLst>
            </p:cNvPr>
            <p:cNvSpPr/>
            <p:nvPr/>
          </p:nvSpPr>
          <p:spPr bwMode="auto">
            <a:xfrm>
              <a:off x="4319972" y="5065710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FF659AA-A2BD-0A4A-A5CE-E004567F766F}"/>
                </a:ext>
              </a:extLst>
            </p:cNvPr>
            <p:cNvSpPr/>
            <p:nvPr/>
          </p:nvSpPr>
          <p:spPr bwMode="auto">
            <a:xfrm>
              <a:off x="3923928" y="1341497"/>
              <a:ext cx="1368152" cy="4535775"/>
            </a:xfrm>
            <a:prstGeom prst="rect">
              <a:avLst/>
            </a:prstGeom>
            <a:noFill/>
            <a:ln w="57150" cap="flat" cmpd="sng" algn="ctr">
              <a:solidFill>
                <a:schemeClr val="bg2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TW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A38F42A-39DA-B449-84E7-96DDF09709A7}"/>
                </a:ext>
              </a:extLst>
            </p:cNvPr>
            <p:cNvSpPr/>
            <p:nvPr/>
          </p:nvSpPr>
          <p:spPr>
            <a:xfrm>
              <a:off x="3923928" y="909193"/>
              <a:ext cx="140294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800" b="1" dirty="0">
                  <a:solidFill>
                    <a:schemeClr val="bg2"/>
                  </a:solidFill>
                </a:rPr>
                <a:t>Hidden</a:t>
              </a:r>
              <a:endParaRPr lang="zh-TW" altLang="en-US" sz="2800" b="1"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76E022AA-19D9-9C49-9AAA-D92E8BB2FC7A}"/>
              </a:ext>
            </a:extLst>
          </p:cNvPr>
          <p:cNvGrpSpPr/>
          <p:nvPr/>
        </p:nvGrpSpPr>
        <p:grpSpPr>
          <a:xfrm>
            <a:off x="2549269" y="1228725"/>
            <a:ext cx="1398501" cy="4431376"/>
            <a:chOff x="2656636" y="1228725"/>
            <a:chExt cx="1692188" cy="4431376"/>
          </a:xfrm>
        </p:grpSpPr>
        <p:cxnSp>
          <p:nvCxnSpPr>
            <p:cNvPr id="11" name="直線箭頭接點 10">
              <a:extLst>
                <a:ext uri="{FF2B5EF4-FFF2-40B4-BE49-F238E27FC236}">
                  <a16:creationId xmlns:a16="http://schemas.microsoft.com/office/drawing/2014/main" id="{29FD97D5-0AD8-CA49-9B65-243F0A1E4230}"/>
                </a:ext>
              </a:extLst>
            </p:cNvPr>
            <p:cNvCxnSpPr>
              <a:cxnSpLocks/>
              <a:endCxn id="3" idx="2"/>
            </p:cNvCxnSpPr>
            <p:nvPr/>
          </p:nvCxnSpPr>
          <p:spPr bwMode="auto">
            <a:xfrm>
              <a:off x="2800628" y="1228725"/>
              <a:ext cx="1548195" cy="553458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2" name="直線箭頭接點 11">
              <a:extLst>
                <a:ext uri="{FF2B5EF4-FFF2-40B4-BE49-F238E27FC236}">
                  <a16:creationId xmlns:a16="http://schemas.microsoft.com/office/drawing/2014/main" id="{4C51F34D-2959-404B-BF48-7BA461BB8E1A}"/>
                </a:ext>
              </a:extLst>
            </p:cNvPr>
            <p:cNvCxnSpPr>
              <a:cxnSpLocks/>
              <a:endCxn id="4" idx="2"/>
            </p:cNvCxnSpPr>
            <p:nvPr/>
          </p:nvCxnSpPr>
          <p:spPr bwMode="auto">
            <a:xfrm>
              <a:off x="2753517" y="1986037"/>
              <a:ext cx="1595307" cy="478665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3" name="直線箭頭接點 12">
              <a:extLst>
                <a:ext uri="{FF2B5EF4-FFF2-40B4-BE49-F238E27FC236}">
                  <a16:creationId xmlns:a16="http://schemas.microsoft.com/office/drawing/2014/main" id="{5C18379B-F193-6840-8529-9B0F6E6EB11A}"/>
                </a:ext>
              </a:extLst>
            </p:cNvPr>
            <p:cNvCxnSpPr>
              <a:cxnSpLocks/>
              <a:endCxn id="7" idx="2"/>
            </p:cNvCxnSpPr>
            <p:nvPr/>
          </p:nvCxnSpPr>
          <p:spPr bwMode="auto">
            <a:xfrm flipV="1">
              <a:off x="2656636" y="4512259"/>
              <a:ext cx="1692188" cy="343012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4" name="直線箭頭接點 13">
              <a:extLst>
                <a:ext uri="{FF2B5EF4-FFF2-40B4-BE49-F238E27FC236}">
                  <a16:creationId xmlns:a16="http://schemas.microsoft.com/office/drawing/2014/main" id="{319C9C80-0633-8D45-AC19-36D3517E35AA}"/>
                </a:ext>
              </a:extLst>
            </p:cNvPr>
            <p:cNvCxnSpPr>
              <a:cxnSpLocks/>
              <a:endCxn id="8" idx="2"/>
            </p:cNvCxnSpPr>
            <p:nvPr/>
          </p:nvCxnSpPr>
          <p:spPr bwMode="auto">
            <a:xfrm flipV="1">
              <a:off x="2656636" y="5194779"/>
              <a:ext cx="1692188" cy="465322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5" name="直線箭頭接點 14">
              <a:extLst>
                <a:ext uri="{FF2B5EF4-FFF2-40B4-BE49-F238E27FC236}">
                  <a16:creationId xmlns:a16="http://schemas.microsoft.com/office/drawing/2014/main" id="{34572965-3EEF-B244-B880-E981DB9AB644}"/>
                </a:ext>
              </a:extLst>
            </p:cNvPr>
            <p:cNvCxnSpPr>
              <a:cxnSpLocks/>
              <a:endCxn id="5" idx="2"/>
            </p:cNvCxnSpPr>
            <p:nvPr/>
          </p:nvCxnSpPr>
          <p:spPr bwMode="auto">
            <a:xfrm>
              <a:off x="2753517" y="2716352"/>
              <a:ext cx="1595307" cy="430869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6" name="直線箭頭接點 15">
              <a:extLst>
                <a:ext uri="{FF2B5EF4-FFF2-40B4-BE49-F238E27FC236}">
                  <a16:creationId xmlns:a16="http://schemas.microsoft.com/office/drawing/2014/main" id="{A46F2315-14CF-4044-944F-0F2093EE22A8}"/>
                </a:ext>
              </a:extLst>
            </p:cNvPr>
            <p:cNvCxnSpPr>
              <a:cxnSpLocks/>
              <a:endCxn id="6" idx="2"/>
            </p:cNvCxnSpPr>
            <p:nvPr/>
          </p:nvCxnSpPr>
          <p:spPr bwMode="auto">
            <a:xfrm flipV="1">
              <a:off x="2656636" y="3829740"/>
              <a:ext cx="1692188" cy="333194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4F1A2B7C-E0D8-6A43-8702-8E4EE519B8FC}"/>
              </a:ext>
            </a:extLst>
          </p:cNvPr>
          <p:cNvCxnSpPr>
            <a:cxnSpLocks/>
          </p:cNvCxnSpPr>
          <p:nvPr/>
        </p:nvCxnSpPr>
        <p:spPr bwMode="auto">
          <a:xfrm>
            <a:off x="5315924" y="3501008"/>
            <a:ext cx="1152128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4898CC8B-BA18-8442-BAB2-9026172536A3}"/>
              </a:ext>
            </a:extLst>
          </p:cNvPr>
          <p:cNvSpPr/>
          <p:nvPr/>
        </p:nvSpPr>
        <p:spPr>
          <a:xfrm>
            <a:off x="6785608" y="3140968"/>
            <a:ext cx="131478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3200">
                <a:latin typeface="Georgia" panose="02040502050405020303" pitchFamily="18" charset="0"/>
              </a:rPr>
              <a:t>jumps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AF8BA2E-703F-2A4F-A8BC-66EBDCD4CC41}"/>
              </a:ext>
            </a:extLst>
          </p:cNvPr>
          <p:cNvSpPr/>
          <p:nvPr/>
        </p:nvSpPr>
        <p:spPr>
          <a:xfrm>
            <a:off x="5688124" y="4574170"/>
            <a:ext cx="306174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000" dirty="0">
                <a:solidFill>
                  <a:schemeClr val="bg2">
                    <a:lumMod val="75000"/>
                  </a:schemeClr>
                </a:solidFill>
              </a:rPr>
              <a:t>CBOW</a:t>
            </a:r>
          </a:p>
          <a:p>
            <a:r>
              <a:rPr lang="en-US" altLang="zh-TW" sz="2000" dirty="0">
                <a:solidFill>
                  <a:schemeClr val="bg2">
                    <a:lumMod val="75000"/>
                  </a:schemeClr>
                </a:solidFill>
              </a:rPr>
              <a:t>Continuous bag-of-words</a:t>
            </a:r>
            <a:endParaRPr lang="zh-TW" alt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1994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0942B90-13D5-044A-AD69-6672CC4C021B}"/>
              </a:ext>
            </a:extLst>
          </p:cNvPr>
          <p:cNvSpPr/>
          <p:nvPr/>
        </p:nvSpPr>
        <p:spPr>
          <a:xfrm>
            <a:off x="6444208" y="771902"/>
            <a:ext cx="1835696" cy="51733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quick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brown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fox</a:t>
            </a:r>
          </a:p>
          <a:p>
            <a:pPr algn="ctr">
              <a:lnSpc>
                <a:spcPct val="150000"/>
              </a:lnSpc>
            </a:pPr>
            <a:endParaRPr kumimoji="1" lang="en-US" altLang="zh-TW" sz="3200">
              <a:latin typeface="Georgia" panose="02040502050405020303" pitchFamily="18" charset="0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over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the </a:t>
            </a:r>
          </a:p>
          <a:p>
            <a:pPr algn="ctr">
              <a:lnSpc>
                <a:spcPct val="150000"/>
              </a:lnSpc>
            </a:pPr>
            <a:r>
              <a:rPr kumimoji="1" lang="en-US" altLang="zh-TW" sz="3200">
                <a:latin typeface="Georgia" panose="02040502050405020303" pitchFamily="18" charset="0"/>
              </a:rPr>
              <a:t>lazy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65558740-155B-4444-AC74-91093BE4C11A}"/>
              </a:ext>
            </a:extLst>
          </p:cNvPr>
          <p:cNvGrpSpPr/>
          <p:nvPr/>
        </p:nvGrpSpPr>
        <p:grpSpPr>
          <a:xfrm>
            <a:off x="3947772" y="764704"/>
            <a:ext cx="1402948" cy="4968079"/>
            <a:chOff x="3923928" y="909193"/>
            <a:chExt cx="1402948" cy="4968079"/>
          </a:xfrm>
        </p:grpSpPr>
        <p:sp>
          <p:nvSpPr>
            <p:cNvPr id="3" name="橢圓 2">
              <a:extLst>
                <a:ext uri="{FF2B5EF4-FFF2-40B4-BE49-F238E27FC236}">
                  <a16:creationId xmlns:a16="http://schemas.microsoft.com/office/drawing/2014/main" id="{1DE7AE78-CCF3-4A4D-8C43-9E1CFE66332E}"/>
                </a:ext>
              </a:extLst>
            </p:cNvPr>
            <p:cNvSpPr/>
            <p:nvPr/>
          </p:nvSpPr>
          <p:spPr bwMode="auto">
            <a:xfrm>
              <a:off x="4319972" y="1653114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CB31C9E0-71EE-3047-860C-C45387F02D40}"/>
                </a:ext>
              </a:extLst>
            </p:cNvPr>
            <p:cNvSpPr/>
            <p:nvPr/>
          </p:nvSpPr>
          <p:spPr bwMode="auto">
            <a:xfrm>
              <a:off x="4319972" y="2335633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5" name="橢圓 4">
              <a:extLst>
                <a:ext uri="{FF2B5EF4-FFF2-40B4-BE49-F238E27FC236}">
                  <a16:creationId xmlns:a16="http://schemas.microsoft.com/office/drawing/2014/main" id="{F1D84DDF-F470-7044-8BE6-37C99194759A}"/>
                </a:ext>
              </a:extLst>
            </p:cNvPr>
            <p:cNvSpPr/>
            <p:nvPr/>
          </p:nvSpPr>
          <p:spPr bwMode="auto">
            <a:xfrm>
              <a:off x="4319972" y="3018152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橢圓 5">
              <a:extLst>
                <a:ext uri="{FF2B5EF4-FFF2-40B4-BE49-F238E27FC236}">
                  <a16:creationId xmlns:a16="http://schemas.microsoft.com/office/drawing/2014/main" id="{58819116-CBC3-1546-A9AC-85559C3C6571}"/>
                </a:ext>
              </a:extLst>
            </p:cNvPr>
            <p:cNvSpPr/>
            <p:nvPr/>
          </p:nvSpPr>
          <p:spPr bwMode="auto">
            <a:xfrm>
              <a:off x="4319972" y="3700671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4A3D8009-9644-0A42-901B-5D408EF5282D}"/>
                </a:ext>
              </a:extLst>
            </p:cNvPr>
            <p:cNvSpPr/>
            <p:nvPr/>
          </p:nvSpPr>
          <p:spPr bwMode="auto">
            <a:xfrm>
              <a:off x="4319972" y="4383190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FF37F1C6-AE38-344E-8FC4-DF17F20CD8FA}"/>
                </a:ext>
              </a:extLst>
            </p:cNvPr>
            <p:cNvSpPr/>
            <p:nvPr/>
          </p:nvSpPr>
          <p:spPr bwMode="auto">
            <a:xfrm>
              <a:off x="4319972" y="5065710"/>
              <a:ext cx="576064" cy="547115"/>
            </a:xfrm>
            <a:prstGeom prst="ellipse">
              <a:avLst/>
            </a:prstGeom>
            <a:solidFill>
              <a:srgbClr val="0070C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FF659AA-A2BD-0A4A-A5CE-E004567F766F}"/>
                </a:ext>
              </a:extLst>
            </p:cNvPr>
            <p:cNvSpPr/>
            <p:nvPr/>
          </p:nvSpPr>
          <p:spPr bwMode="auto">
            <a:xfrm>
              <a:off x="3923928" y="1341497"/>
              <a:ext cx="1368152" cy="4535775"/>
            </a:xfrm>
            <a:prstGeom prst="rect">
              <a:avLst/>
            </a:prstGeom>
            <a:noFill/>
            <a:ln w="57150" cap="flat" cmpd="sng" algn="ctr">
              <a:solidFill>
                <a:schemeClr val="bg2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TW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A38F42A-39DA-B449-84E7-96DDF09709A7}"/>
                </a:ext>
              </a:extLst>
            </p:cNvPr>
            <p:cNvSpPr/>
            <p:nvPr/>
          </p:nvSpPr>
          <p:spPr>
            <a:xfrm>
              <a:off x="3923928" y="909193"/>
              <a:ext cx="140294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800" b="1" dirty="0">
                  <a:solidFill>
                    <a:schemeClr val="bg2"/>
                  </a:solidFill>
                </a:rPr>
                <a:t>Hidden</a:t>
              </a:r>
              <a:endParaRPr lang="zh-TW" altLang="en-US" sz="2800" b="1" dirty="0">
                <a:solidFill>
                  <a:schemeClr val="bg2"/>
                </a:solidFill>
              </a:endParaRPr>
            </a:p>
          </p:txBody>
        </p:sp>
      </p:grpSp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29FD97D5-0AD8-CA49-9B65-243F0A1E4230}"/>
              </a:ext>
            </a:extLst>
          </p:cNvPr>
          <p:cNvCxnSpPr>
            <a:cxnSpLocks/>
            <a:endCxn id="3" idx="2"/>
          </p:cNvCxnSpPr>
          <p:nvPr/>
        </p:nvCxnSpPr>
        <p:spPr bwMode="auto">
          <a:xfrm flipH="1">
            <a:off x="5350721" y="1228725"/>
            <a:ext cx="1279499" cy="55345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4C51F34D-2959-404B-BF48-7BA461BB8E1A}"/>
              </a:ext>
            </a:extLst>
          </p:cNvPr>
          <p:cNvCxnSpPr>
            <a:cxnSpLocks/>
            <a:endCxn id="4" idx="2"/>
          </p:cNvCxnSpPr>
          <p:nvPr/>
        </p:nvCxnSpPr>
        <p:spPr bwMode="auto">
          <a:xfrm flipH="1">
            <a:off x="5350720" y="1986037"/>
            <a:ext cx="1318434" cy="478665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5C18379B-F193-6840-8529-9B0F6E6EB11A}"/>
              </a:ext>
            </a:extLst>
          </p:cNvPr>
          <p:cNvCxnSpPr>
            <a:cxnSpLocks/>
            <a:endCxn id="7" idx="2"/>
          </p:cNvCxnSpPr>
          <p:nvPr/>
        </p:nvCxnSpPr>
        <p:spPr bwMode="auto">
          <a:xfrm flipH="1" flipV="1">
            <a:off x="5350720" y="4512259"/>
            <a:ext cx="1398501" cy="343012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直線箭頭接點 13">
            <a:extLst>
              <a:ext uri="{FF2B5EF4-FFF2-40B4-BE49-F238E27FC236}">
                <a16:creationId xmlns:a16="http://schemas.microsoft.com/office/drawing/2014/main" id="{319C9C80-0633-8D45-AC19-36D3517E35AA}"/>
              </a:ext>
            </a:extLst>
          </p:cNvPr>
          <p:cNvCxnSpPr>
            <a:cxnSpLocks/>
            <a:endCxn id="8" idx="2"/>
          </p:cNvCxnSpPr>
          <p:nvPr/>
        </p:nvCxnSpPr>
        <p:spPr bwMode="auto">
          <a:xfrm flipH="1" flipV="1">
            <a:off x="5350720" y="5194779"/>
            <a:ext cx="1398501" cy="465322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直線箭頭接點 14">
            <a:extLst>
              <a:ext uri="{FF2B5EF4-FFF2-40B4-BE49-F238E27FC236}">
                <a16:creationId xmlns:a16="http://schemas.microsoft.com/office/drawing/2014/main" id="{34572965-3EEF-B244-B880-E981DB9AB644}"/>
              </a:ext>
            </a:extLst>
          </p:cNvPr>
          <p:cNvCxnSpPr>
            <a:cxnSpLocks/>
            <a:endCxn id="5" idx="2"/>
          </p:cNvCxnSpPr>
          <p:nvPr/>
        </p:nvCxnSpPr>
        <p:spPr bwMode="auto">
          <a:xfrm flipH="1">
            <a:off x="5350720" y="2716352"/>
            <a:ext cx="1318434" cy="43086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6" name="直線箭頭接點 15">
            <a:extLst>
              <a:ext uri="{FF2B5EF4-FFF2-40B4-BE49-F238E27FC236}">
                <a16:creationId xmlns:a16="http://schemas.microsoft.com/office/drawing/2014/main" id="{A46F2315-14CF-4044-944F-0F2093EE22A8}"/>
              </a:ext>
            </a:extLst>
          </p:cNvPr>
          <p:cNvCxnSpPr>
            <a:cxnSpLocks/>
            <a:endCxn id="6" idx="2"/>
          </p:cNvCxnSpPr>
          <p:nvPr/>
        </p:nvCxnSpPr>
        <p:spPr bwMode="auto">
          <a:xfrm flipH="1" flipV="1">
            <a:off x="5350720" y="3829740"/>
            <a:ext cx="1398501" cy="333194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4F1A2B7C-E0D8-6A43-8702-8E4EE519B8FC}"/>
              </a:ext>
            </a:extLst>
          </p:cNvPr>
          <p:cNvCxnSpPr>
            <a:cxnSpLocks/>
          </p:cNvCxnSpPr>
          <p:nvPr/>
        </p:nvCxnSpPr>
        <p:spPr bwMode="auto">
          <a:xfrm>
            <a:off x="2686075" y="3503713"/>
            <a:ext cx="1152128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4898CC8B-BA18-8442-BAB2-9026172536A3}"/>
              </a:ext>
            </a:extLst>
          </p:cNvPr>
          <p:cNvSpPr/>
          <p:nvPr/>
        </p:nvSpPr>
        <p:spPr>
          <a:xfrm>
            <a:off x="1371291" y="3172507"/>
            <a:ext cx="131478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3200">
                <a:latin typeface="Georgia" panose="02040502050405020303" pitchFamily="18" charset="0"/>
              </a:rPr>
              <a:t>jumps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AF8BA2E-703F-2A4F-A8BC-66EBDCD4CC41}"/>
              </a:ext>
            </a:extLst>
          </p:cNvPr>
          <p:cNvSpPr/>
          <p:nvPr/>
        </p:nvSpPr>
        <p:spPr>
          <a:xfrm>
            <a:off x="1043608" y="4509120"/>
            <a:ext cx="25081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000" dirty="0">
                <a:solidFill>
                  <a:schemeClr val="bg2">
                    <a:lumMod val="75000"/>
                  </a:schemeClr>
                </a:solidFill>
              </a:rPr>
              <a:t>Skip-gram</a:t>
            </a:r>
          </a:p>
          <a:p>
            <a:r>
              <a:rPr lang="en-US" altLang="zh-TW" sz="2000" dirty="0">
                <a:solidFill>
                  <a:schemeClr val="bg2">
                    <a:lumMod val="75000"/>
                  </a:schemeClr>
                </a:solidFill>
              </a:rPr>
              <a:t>Continuous skip-gram</a:t>
            </a:r>
            <a:endParaRPr lang="zh-TW" alt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993252"/>
      </p:ext>
    </p:extLst>
  </p:cSld>
  <p:clrMapOvr>
    <a:masterClrMapping/>
  </p:clrMapOvr>
  <p:transition spd="slow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1E20F8B0-3A38-A347-BA1D-504981F23FCD}"/>
              </a:ext>
            </a:extLst>
          </p:cNvPr>
          <p:cNvGrpSpPr/>
          <p:nvPr/>
        </p:nvGrpSpPr>
        <p:grpSpPr>
          <a:xfrm>
            <a:off x="3859360" y="1803008"/>
            <a:ext cx="1461890" cy="4093428"/>
            <a:chOff x="6547854" y="1423804"/>
            <a:chExt cx="1461890" cy="4093428"/>
          </a:xfrm>
        </p:grpSpPr>
        <p:sp>
          <p:nvSpPr>
            <p:cNvPr id="3" name="文字方塊 2">
              <a:extLst>
                <a:ext uri="{FF2B5EF4-FFF2-40B4-BE49-F238E27FC236}">
                  <a16:creationId xmlns:a16="http://schemas.microsoft.com/office/drawing/2014/main" id="{EF0D0CA4-19DE-6848-8FAA-6AAA50D15E26}"/>
                </a:ext>
              </a:extLst>
            </p:cNvPr>
            <p:cNvSpPr txBox="1"/>
            <p:nvPr/>
          </p:nvSpPr>
          <p:spPr>
            <a:xfrm>
              <a:off x="6684076" y="1423804"/>
              <a:ext cx="1325668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0.0010</a:t>
              </a: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0.0000</a:t>
              </a: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0.0034</a:t>
              </a: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0.2421</a:t>
              </a: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endPara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enlo" charset="0"/>
                <a:ea typeface="Menlo" charset="0"/>
                <a:cs typeface="Menlo" charset="0"/>
              </a:endParaRP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0.0000</a:t>
              </a: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0.0000</a:t>
              </a:r>
            </a:p>
            <a:p>
              <a:r>
                <a:rPr lang="en-US" altLang="zh-TW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0.0000</a:t>
              </a:r>
            </a:p>
          </p:txBody>
        </p:sp>
        <p:sp>
          <p:nvSpPr>
            <p:cNvPr id="4" name="左中括弧 3">
              <a:extLst>
                <a:ext uri="{FF2B5EF4-FFF2-40B4-BE49-F238E27FC236}">
                  <a16:creationId xmlns:a16="http://schemas.microsoft.com/office/drawing/2014/main" id="{4511E9A4-33F2-124C-9111-825502E34EBF}"/>
                </a:ext>
              </a:extLst>
            </p:cNvPr>
            <p:cNvSpPr/>
            <p:nvPr/>
          </p:nvSpPr>
          <p:spPr bwMode="auto">
            <a:xfrm>
              <a:off x="6547854" y="1593862"/>
              <a:ext cx="136222" cy="3700800"/>
            </a:xfrm>
            <a:prstGeom prst="leftBracket">
              <a:avLst/>
            </a:prstGeom>
            <a:noFill/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zh-TW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0"/>
                <a:cs typeface="新細明體" charset="0"/>
              </a:endParaRPr>
            </a:p>
          </p:txBody>
        </p:sp>
        <p:sp>
          <p:nvSpPr>
            <p:cNvPr id="5" name="右中括弧 4">
              <a:extLst>
                <a:ext uri="{FF2B5EF4-FFF2-40B4-BE49-F238E27FC236}">
                  <a16:creationId xmlns:a16="http://schemas.microsoft.com/office/drawing/2014/main" id="{0C2BD0F2-86A9-5F49-91E1-21596F16D850}"/>
                </a:ext>
              </a:extLst>
            </p:cNvPr>
            <p:cNvSpPr/>
            <p:nvPr/>
          </p:nvSpPr>
          <p:spPr bwMode="auto">
            <a:xfrm>
              <a:off x="7764196" y="1606897"/>
              <a:ext cx="136222" cy="3700800"/>
            </a:xfrm>
            <a:prstGeom prst="rightBracket">
              <a:avLst/>
            </a:prstGeom>
            <a:noFill/>
            <a:ln w="3810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zh-TW" altLang="en-US"/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8F7CE8F0-BA75-B14A-9783-8278F93B417E}"/>
                </a:ext>
              </a:extLst>
            </p:cNvPr>
            <p:cNvSpPr txBox="1"/>
            <p:nvPr/>
          </p:nvSpPr>
          <p:spPr>
            <a:xfrm>
              <a:off x="7116124" y="3657798"/>
              <a:ext cx="39046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558445C0-BD93-284B-866D-F64360BA2BB2}"/>
                </a:ext>
              </a:extLst>
            </p:cNvPr>
            <p:cNvSpPr txBox="1"/>
            <p:nvPr/>
          </p:nvSpPr>
          <p:spPr>
            <a:xfrm>
              <a:off x="7116124" y="2283100"/>
              <a:ext cx="39046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  <a:p>
              <a:r>
                <a:rPr lang="en-US" altLang="zh-TW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nlo" charset="0"/>
                  <a:ea typeface="Menlo" charset="0"/>
                  <a:cs typeface="Menlo" charset="0"/>
                </a:rPr>
                <a:t>.</a:t>
              </a:r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D2678193-1544-F142-A1F3-B8586A31986B}"/>
              </a:ext>
            </a:extLst>
          </p:cNvPr>
          <p:cNvSpPr/>
          <p:nvPr/>
        </p:nvSpPr>
        <p:spPr>
          <a:xfrm>
            <a:off x="3491880" y="1223182"/>
            <a:ext cx="22619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2800">
                <a:solidFill>
                  <a:srgbClr val="0070C0"/>
                </a:solidFill>
              </a:rPr>
              <a:t>Probability list</a:t>
            </a:r>
            <a:endParaRPr kumimoji="1" lang="zh-TW" altLang="en-US" sz="2800">
              <a:solidFill>
                <a:srgbClr val="0070C0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31D0CE0-6ABE-034C-BB6D-F6A32D008733}"/>
              </a:ext>
            </a:extLst>
          </p:cNvPr>
          <p:cNvSpPr/>
          <p:nvPr/>
        </p:nvSpPr>
        <p:spPr>
          <a:xfrm>
            <a:off x="2751852" y="1196752"/>
            <a:ext cx="37643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2800" b="1">
                <a:solidFill>
                  <a:srgbClr val="0070C0"/>
                </a:solidFill>
              </a:rPr>
              <a:t>Dimension coordination</a:t>
            </a:r>
            <a:endParaRPr kumimoji="1" lang="zh-TW" altLang="en-US" sz="2800" b="1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068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C5809EF-A451-2B43-A56D-D9AF6CE664C3}"/>
              </a:ext>
            </a:extLst>
          </p:cNvPr>
          <p:cNvSpPr/>
          <p:nvPr/>
        </p:nvSpPr>
        <p:spPr>
          <a:xfrm>
            <a:off x="107504" y="3408038"/>
            <a:ext cx="89883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dirty="0">
                <a:solidFill>
                  <a:schemeClr val="bg1">
                    <a:lumMod val="65000"/>
                  </a:schemeClr>
                </a:solidFill>
                <a:latin typeface="Georgia" charset="0"/>
                <a:ea typeface="Georgia" charset="0"/>
                <a:cs typeface="Georgia" charset="0"/>
              </a:rPr>
              <a:t>“ </a:t>
            </a:r>
            <a:r>
              <a:rPr lang="zh-TW" altLang="en-US" sz="3200">
                <a:latin typeface="Georgia" panose="02040502050405020303" pitchFamily="18" charset="0"/>
              </a:rPr>
              <a:t>The quick brown fox </a:t>
            </a:r>
            <a:r>
              <a:rPr lang="en-US" altLang="zh-TW" sz="3200">
                <a:solidFill>
                  <a:schemeClr val="bg1">
                    <a:lumMod val="65000"/>
                  </a:schemeClr>
                </a:solidFill>
                <a:latin typeface="Georgia" panose="02040502050405020303" pitchFamily="18" charset="0"/>
              </a:rPr>
              <a:t>_____</a:t>
            </a:r>
            <a:r>
              <a:rPr lang="zh-TW" altLang="en-US" sz="3200">
                <a:latin typeface="Georgia" panose="02040502050405020303" pitchFamily="18" charset="0"/>
              </a:rPr>
              <a:t> over the lazy dog</a:t>
            </a:r>
            <a:r>
              <a:rPr lang="en-US" altLang="zh-TW" sz="3200" dirty="0">
                <a:solidFill>
                  <a:schemeClr val="bg1">
                    <a:lumMod val="65000"/>
                  </a:schemeClr>
                </a:solidFill>
                <a:latin typeface="Georgia" charset="0"/>
                <a:ea typeface="Georgia" charset="0"/>
                <a:cs typeface="Georgia" charset="0"/>
              </a:rPr>
              <a:t> ”</a:t>
            </a:r>
            <a:endParaRPr lang="zh-TW" altLang="en-US" sz="3200">
              <a:latin typeface="Georgia" panose="02040502050405020303" pitchFamily="18" charset="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522EC2C8-C46D-EB4A-B1B8-3A6A1ED76667}"/>
              </a:ext>
            </a:extLst>
          </p:cNvPr>
          <p:cNvGrpSpPr/>
          <p:nvPr/>
        </p:nvGrpSpPr>
        <p:grpSpPr>
          <a:xfrm>
            <a:off x="1850704" y="734234"/>
            <a:ext cx="5673624" cy="2694766"/>
            <a:chOff x="1850704" y="734234"/>
            <a:chExt cx="5673624" cy="2694766"/>
          </a:xfrm>
        </p:grpSpPr>
        <p:grpSp>
          <p:nvGrpSpPr>
            <p:cNvPr id="2" name="群組 1">
              <a:extLst>
                <a:ext uri="{FF2B5EF4-FFF2-40B4-BE49-F238E27FC236}">
                  <a16:creationId xmlns:a16="http://schemas.microsoft.com/office/drawing/2014/main" id="{ABB79FDE-CD24-C04B-B32C-30784E41A0B6}"/>
                </a:ext>
              </a:extLst>
            </p:cNvPr>
            <p:cNvGrpSpPr/>
            <p:nvPr/>
          </p:nvGrpSpPr>
          <p:grpSpPr>
            <a:xfrm>
              <a:off x="3886217" y="2757849"/>
              <a:ext cx="2053935" cy="601249"/>
              <a:chOff x="3886217" y="2757849"/>
              <a:chExt cx="2053935" cy="601249"/>
            </a:xfrm>
          </p:grpSpPr>
          <p:sp>
            <p:nvSpPr>
              <p:cNvPr id="8" name="手繪多邊形 7">
                <a:extLst>
                  <a:ext uri="{FF2B5EF4-FFF2-40B4-BE49-F238E27FC236}">
                    <a16:creationId xmlns:a16="http://schemas.microsoft.com/office/drawing/2014/main" id="{B19BB1C1-CBEE-104E-9AD8-2F3AB90DB442}"/>
                  </a:ext>
                </a:extLst>
              </p:cNvPr>
              <p:cNvSpPr/>
              <p:nvPr/>
            </p:nvSpPr>
            <p:spPr>
              <a:xfrm>
                <a:off x="3886217" y="2757849"/>
                <a:ext cx="876822" cy="601249"/>
              </a:xfrm>
              <a:custGeom>
                <a:avLst/>
                <a:gdLst>
                  <a:gd name="connsiteX0" fmla="*/ 0 w 876822"/>
                  <a:gd name="connsiteY0" fmla="*/ 601249 h 601249"/>
                  <a:gd name="connsiteX1" fmla="*/ 463463 w 876822"/>
                  <a:gd name="connsiteY1" fmla="*/ 0 h 601249"/>
                  <a:gd name="connsiteX2" fmla="*/ 876822 w 876822"/>
                  <a:gd name="connsiteY2" fmla="*/ 601249 h 601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76822" h="601249">
                    <a:moveTo>
                      <a:pt x="0" y="601249"/>
                    </a:moveTo>
                    <a:cubicBezTo>
                      <a:pt x="158663" y="300624"/>
                      <a:pt x="317326" y="0"/>
                      <a:pt x="463463" y="0"/>
                    </a:cubicBezTo>
                    <a:cubicBezTo>
                      <a:pt x="609600" y="0"/>
                      <a:pt x="743211" y="300624"/>
                      <a:pt x="876822" y="601249"/>
                    </a:cubicBezTo>
                  </a:path>
                </a:pathLst>
              </a:custGeom>
              <a:noFill/>
              <a:ln w="57150">
                <a:solidFill>
                  <a:schemeClr val="accent3">
                    <a:lumMod val="60000"/>
                    <a:lumOff val="4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9" name="手繪多邊形 8">
                <a:extLst>
                  <a:ext uri="{FF2B5EF4-FFF2-40B4-BE49-F238E27FC236}">
                    <a16:creationId xmlns:a16="http://schemas.microsoft.com/office/drawing/2014/main" id="{D2B5EFAE-F262-9943-87AA-0A0C6F1B6C49}"/>
                  </a:ext>
                </a:extLst>
              </p:cNvPr>
              <p:cNvSpPr/>
              <p:nvPr/>
            </p:nvSpPr>
            <p:spPr>
              <a:xfrm flipH="1">
                <a:off x="4932040" y="2757849"/>
                <a:ext cx="1008112" cy="601249"/>
              </a:xfrm>
              <a:custGeom>
                <a:avLst/>
                <a:gdLst>
                  <a:gd name="connsiteX0" fmla="*/ 0 w 876822"/>
                  <a:gd name="connsiteY0" fmla="*/ 601249 h 601249"/>
                  <a:gd name="connsiteX1" fmla="*/ 463463 w 876822"/>
                  <a:gd name="connsiteY1" fmla="*/ 0 h 601249"/>
                  <a:gd name="connsiteX2" fmla="*/ 876822 w 876822"/>
                  <a:gd name="connsiteY2" fmla="*/ 601249 h 601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76822" h="601249">
                    <a:moveTo>
                      <a:pt x="0" y="601249"/>
                    </a:moveTo>
                    <a:cubicBezTo>
                      <a:pt x="158663" y="300624"/>
                      <a:pt x="317326" y="0"/>
                      <a:pt x="463463" y="0"/>
                    </a:cubicBezTo>
                    <a:cubicBezTo>
                      <a:pt x="609600" y="0"/>
                      <a:pt x="743211" y="300624"/>
                      <a:pt x="876822" y="601249"/>
                    </a:cubicBezTo>
                  </a:path>
                </a:pathLst>
              </a:custGeom>
              <a:noFill/>
              <a:ln w="57150">
                <a:solidFill>
                  <a:schemeClr val="accent3">
                    <a:lumMod val="60000"/>
                    <a:lumOff val="4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64C279A3-5446-7947-879D-ADAF924C50C1}"/>
                </a:ext>
              </a:extLst>
            </p:cNvPr>
            <p:cNvGrpSpPr/>
            <p:nvPr/>
          </p:nvGrpSpPr>
          <p:grpSpPr>
            <a:xfrm>
              <a:off x="2849638" y="1644750"/>
              <a:ext cx="3992721" cy="1784250"/>
              <a:chOff x="2849638" y="1644750"/>
              <a:chExt cx="3992721" cy="1784250"/>
            </a:xfrm>
          </p:grpSpPr>
          <p:sp>
            <p:nvSpPr>
              <p:cNvPr id="10" name="手繪多邊形 9">
                <a:extLst>
                  <a:ext uri="{FF2B5EF4-FFF2-40B4-BE49-F238E27FC236}">
                    <a16:creationId xmlns:a16="http://schemas.microsoft.com/office/drawing/2014/main" id="{6C564471-793C-CB47-AA88-87A610783161}"/>
                  </a:ext>
                </a:extLst>
              </p:cNvPr>
              <p:cNvSpPr/>
              <p:nvPr/>
            </p:nvSpPr>
            <p:spPr>
              <a:xfrm>
                <a:off x="2849638" y="1644750"/>
                <a:ext cx="1866378" cy="1739400"/>
              </a:xfrm>
              <a:custGeom>
                <a:avLst/>
                <a:gdLst>
                  <a:gd name="connsiteX0" fmla="*/ 0 w 1866378"/>
                  <a:gd name="connsiteY0" fmla="*/ 1739400 h 1739400"/>
                  <a:gd name="connsiteX1" fmla="*/ 901874 w 1866378"/>
                  <a:gd name="connsiteY1" fmla="*/ 10808 h 1739400"/>
                  <a:gd name="connsiteX2" fmla="*/ 1866378 w 1866378"/>
                  <a:gd name="connsiteY2" fmla="*/ 1138151 h 1739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66378" h="1739400">
                    <a:moveTo>
                      <a:pt x="0" y="1739400"/>
                    </a:moveTo>
                    <a:cubicBezTo>
                      <a:pt x="295405" y="925208"/>
                      <a:pt x="590811" y="111016"/>
                      <a:pt x="901874" y="10808"/>
                    </a:cubicBezTo>
                    <a:cubicBezTo>
                      <a:pt x="1212937" y="-89400"/>
                      <a:pt x="1539657" y="524375"/>
                      <a:pt x="1866378" y="1138151"/>
                    </a:cubicBezTo>
                  </a:path>
                </a:pathLst>
              </a:custGeom>
              <a:noFill/>
              <a:ln w="57150">
                <a:solidFill>
                  <a:schemeClr val="accent3">
                    <a:lumMod val="60000"/>
                    <a:lumOff val="4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4" name="手繪多邊形 13">
                <a:extLst>
                  <a:ext uri="{FF2B5EF4-FFF2-40B4-BE49-F238E27FC236}">
                    <a16:creationId xmlns:a16="http://schemas.microsoft.com/office/drawing/2014/main" id="{447A2A9A-6F35-8547-8358-FA236F8EDBDB}"/>
                  </a:ext>
                </a:extLst>
              </p:cNvPr>
              <p:cNvSpPr/>
              <p:nvPr/>
            </p:nvSpPr>
            <p:spPr>
              <a:xfrm flipH="1">
                <a:off x="4975981" y="1689600"/>
                <a:ext cx="1866378" cy="1739400"/>
              </a:xfrm>
              <a:custGeom>
                <a:avLst/>
                <a:gdLst>
                  <a:gd name="connsiteX0" fmla="*/ 0 w 1866378"/>
                  <a:gd name="connsiteY0" fmla="*/ 1739400 h 1739400"/>
                  <a:gd name="connsiteX1" fmla="*/ 901874 w 1866378"/>
                  <a:gd name="connsiteY1" fmla="*/ 10808 h 1739400"/>
                  <a:gd name="connsiteX2" fmla="*/ 1866378 w 1866378"/>
                  <a:gd name="connsiteY2" fmla="*/ 1138151 h 1739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66378" h="1739400">
                    <a:moveTo>
                      <a:pt x="0" y="1739400"/>
                    </a:moveTo>
                    <a:cubicBezTo>
                      <a:pt x="295405" y="925208"/>
                      <a:pt x="590811" y="111016"/>
                      <a:pt x="901874" y="10808"/>
                    </a:cubicBezTo>
                    <a:cubicBezTo>
                      <a:pt x="1212937" y="-89400"/>
                      <a:pt x="1539657" y="524375"/>
                      <a:pt x="1866378" y="1138151"/>
                    </a:cubicBezTo>
                  </a:path>
                </a:pathLst>
              </a:custGeom>
              <a:noFill/>
              <a:ln w="57150">
                <a:solidFill>
                  <a:schemeClr val="accent3">
                    <a:lumMod val="60000"/>
                    <a:lumOff val="4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98A0BC4D-FF2F-F446-A608-01722FB3413F}"/>
                </a:ext>
              </a:extLst>
            </p:cNvPr>
            <p:cNvGrpSpPr/>
            <p:nvPr/>
          </p:nvGrpSpPr>
          <p:grpSpPr>
            <a:xfrm>
              <a:off x="1850704" y="734234"/>
              <a:ext cx="5673624" cy="2694766"/>
              <a:chOff x="1850704" y="734234"/>
              <a:chExt cx="5673624" cy="2694766"/>
            </a:xfrm>
          </p:grpSpPr>
          <p:sp>
            <p:nvSpPr>
              <p:cNvPr id="13" name="手繪多邊形 12">
                <a:extLst>
                  <a:ext uri="{FF2B5EF4-FFF2-40B4-BE49-F238E27FC236}">
                    <a16:creationId xmlns:a16="http://schemas.microsoft.com/office/drawing/2014/main" id="{C70F4E55-1EAF-1A40-B6AA-DCB5F3A6504C}"/>
                  </a:ext>
                </a:extLst>
              </p:cNvPr>
              <p:cNvSpPr/>
              <p:nvPr/>
            </p:nvSpPr>
            <p:spPr>
              <a:xfrm>
                <a:off x="1850704" y="734234"/>
                <a:ext cx="2793304" cy="2634392"/>
              </a:xfrm>
              <a:custGeom>
                <a:avLst/>
                <a:gdLst>
                  <a:gd name="connsiteX0" fmla="*/ 0 w 2793304"/>
                  <a:gd name="connsiteY0" fmla="*/ 2634392 h 2634392"/>
                  <a:gd name="connsiteX1" fmla="*/ 1277655 w 2793304"/>
                  <a:gd name="connsiteY1" fmla="*/ 41505 h 2634392"/>
                  <a:gd name="connsiteX2" fmla="*/ 2793304 w 2793304"/>
                  <a:gd name="connsiteY2" fmla="*/ 1281581 h 2634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93304" h="2634392">
                    <a:moveTo>
                      <a:pt x="0" y="2634392"/>
                    </a:moveTo>
                    <a:cubicBezTo>
                      <a:pt x="406052" y="1450682"/>
                      <a:pt x="812104" y="266973"/>
                      <a:pt x="1277655" y="41505"/>
                    </a:cubicBezTo>
                    <a:cubicBezTo>
                      <a:pt x="1743206" y="-183963"/>
                      <a:pt x="2268255" y="548809"/>
                      <a:pt x="2793304" y="1281581"/>
                    </a:cubicBezTo>
                  </a:path>
                </a:pathLst>
              </a:custGeom>
              <a:noFill/>
              <a:ln w="57150">
                <a:solidFill>
                  <a:schemeClr val="accent3">
                    <a:lumMod val="60000"/>
                    <a:lumOff val="4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5" name="手繪多邊形 14">
                <a:extLst>
                  <a:ext uri="{FF2B5EF4-FFF2-40B4-BE49-F238E27FC236}">
                    <a16:creationId xmlns:a16="http://schemas.microsoft.com/office/drawing/2014/main" id="{2D02635B-8A77-F24A-B9DB-EEC16892B5F3}"/>
                  </a:ext>
                </a:extLst>
              </p:cNvPr>
              <p:cNvSpPr/>
              <p:nvPr/>
            </p:nvSpPr>
            <p:spPr>
              <a:xfrm flipH="1">
                <a:off x="4994604" y="794608"/>
                <a:ext cx="2529724" cy="2634392"/>
              </a:xfrm>
              <a:custGeom>
                <a:avLst/>
                <a:gdLst>
                  <a:gd name="connsiteX0" fmla="*/ 0 w 2793304"/>
                  <a:gd name="connsiteY0" fmla="*/ 2634392 h 2634392"/>
                  <a:gd name="connsiteX1" fmla="*/ 1277655 w 2793304"/>
                  <a:gd name="connsiteY1" fmla="*/ 41505 h 2634392"/>
                  <a:gd name="connsiteX2" fmla="*/ 2793304 w 2793304"/>
                  <a:gd name="connsiteY2" fmla="*/ 1281581 h 2634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93304" h="2634392">
                    <a:moveTo>
                      <a:pt x="0" y="2634392"/>
                    </a:moveTo>
                    <a:cubicBezTo>
                      <a:pt x="406052" y="1450682"/>
                      <a:pt x="812104" y="266973"/>
                      <a:pt x="1277655" y="41505"/>
                    </a:cubicBezTo>
                    <a:cubicBezTo>
                      <a:pt x="1743206" y="-183963"/>
                      <a:pt x="2268255" y="548809"/>
                      <a:pt x="2793304" y="1281581"/>
                    </a:cubicBezTo>
                  </a:path>
                </a:pathLst>
              </a:custGeom>
              <a:noFill/>
              <a:ln w="57150">
                <a:solidFill>
                  <a:schemeClr val="accent3">
                    <a:lumMod val="60000"/>
                    <a:lumOff val="4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TW" altLang="en-US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</p:grp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ACFC1E1A-9FCB-4546-8404-7DBEEC8A94E4}"/>
              </a:ext>
            </a:extLst>
          </p:cNvPr>
          <p:cNvSpPr/>
          <p:nvPr/>
        </p:nvSpPr>
        <p:spPr>
          <a:xfrm>
            <a:off x="2453709" y="4263528"/>
            <a:ext cx="58701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>
                <a:solidFill>
                  <a:srgbClr val="0070C0"/>
                </a:solidFill>
              </a:rPr>
              <a:t>grammatical</a:t>
            </a:r>
            <a:r>
              <a:rPr lang="en-US" altLang="zh-TW" sz="3200">
                <a:solidFill>
                  <a:srgbClr val="0070C0"/>
                </a:solidFill>
              </a:rPr>
              <a:t>, semantical similarity</a:t>
            </a:r>
            <a:endParaRPr lang="zh-TW" altLang="en-US" sz="32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0522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904D32-E1AF-9B48-9A1F-89B78B8FF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sz="5400"/>
              <a:t>Word Embedding Choices</a:t>
            </a:r>
            <a:endParaRPr kumimoji="1" lang="zh-TW" altLang="en-US" sz="540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3DA551-512B-5746-8570-F7CB7D00C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2971527"/>
          </a:xfrm>
        </p:spPr>
        <p:txBody>
          <a:bodyPr>
            <a:normAutofit lnSpcReduction="10000"/>
          </a:bodyPr>
          <a:lstStyle/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kumimoji="1" lang="en-US" altLang="zh-TW" sz="3600"/>
              <a:t>Learnable embedding</a:t>
            </a:r>
          </a:p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kumimoji="1" lang="en-US" altLang="zh-TW" sz="3600"/>
              <a:t>Word2Vec</a:t>
            </a:r>
          </a:p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kumimoji="1" lang="en-US" altLang="zh-TW" sz="3600"/>
              <a:t>GloVe</a:t>
            </a:r>
          </a:p>
          <a:p>
            <a:pPr marL="914400" indent="-914400">
              <a:lnSpc>
                <a:spcPct val="120000"/>
              </a:lnSpc>
              <a:buFont typeface="+mj-lt"/>
              <a:buAutoNum type="arabicPeriod"/>
            </a:pPr>
            <a:r>
              <a:rPr kumimoji="1" lang="en-US" altLang="zh-TW" sz="3600"/>
              <a:t>FastText</a:t>
            </a:r>
          </a:p>
        </p:txBody>
      </p:sp>
    </p:spTree>
    <p:extLst>
      <p:ext uri="{BB962C8B-B14F-4D97-AF65-F5344CB8AC3E}">
        <p14:creationId xmlns:p14="http://schemas.microsoft.com/office/powerpoint/2010/main" val="373374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620687"/>
            <a:ext cx="7772400" cy="5544617"/>
          </a:xfrm>
        </p:spPr>
        <p:txBody>
          <a:bodyPr/>
          <a:lstStyle/>
          <a:p>
            <a:r>
              <a:rPr kumimoji="1" lang="en-US" altLang="zh-TW" sz="11800" dirty="0">
                <a:solidFill>
                  <a:schemeClr val="bg1">
                    <a:lumMod val="50000"/>
                  </a:schemeClr>
                </a:solidFill>
              </a:rPr>
              <a:t>Homework</a:t>
            </a:r>
            <a:br>
              <a:rPr kumimoji="1" lang="en-US" altLang="zh-TW" sz="11800" dirty="0">
                <a:solidFill>
                  <a:schemeClr val="bg1">
                    <a:lumMod val="50000"/>
                  </a:schemeClr>
                </a:solidFill>
              </a:rPr>
            </a:br>
            <a:r>
              <a:rPr kumimoji="1" lang="en-US" altLang="zh-TW" sz="45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Estimate the time for training the word2vec model with</a:t>
            </a:r>
            <a:r>
              <a:rPr kumimoji="1" lang="en-US" altLang="zh-TW" sz="4500" dirty="0">
                <a:latin typeface="Calibri" panose="020F0502020204030204" pitchFamily="34" charset="0"/>
                <a:cs typeface="Calibri" panose="020F0502020204030204" pitchFamily="34" charset="0"/>
              </a:rPr>
              <a:t> today’s English Wikipedia </a:t>
            </a:r>
            <a:r>
              <a:rPr kumimoji="1" lang="en-US" altLang="zh-TW" sz="45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 your computer</a:t>
            </a:r>
            <a:br>
              <a:rPr kumimoji="1" lang="en-US" altLang="zh-TW" sz="4800" dirty="0"/>
            </a:br>
            <a:endParaRPr kumimoji="1" lang="zh-TW" altLang="en-US" sz="4500" dirty="0"/>
          </a:p>
        </p:txBody>
      </p:sp>
    </p:spTree>
    <p:extLst>
      <p:ext uri="{BB962C8B-B14F-4D97-AF65-F5344CB8AC3E}">
        <p14:creationId xmlns:p14="http://schemas.microsoft.com/office/powerpoint/2010/main" val="776763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AC80BD-3A65-C04B-AC3E-CDC08DEB1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Word2Vec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F6049D-B5D6-1047-85C4-0E1D88D2E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/>
              <a:t>Check </a:t>
            </a:r>
            <a:r>
              <a:rPr kumimoji="1" lang="en-US" altLang="zh-TW">
                <a:solidFill>
                  <a:srgbClr val="0070C0"/>
                </a:solidFill>
              </a:rPr>
              <a:t>genism</a:t>
            </a:r>
            <a:endParaRPr kumimoji="1" lang="en-US" altLang="zh-TW" sz="2000">
              <a:solidFill>
                <a:schemeClr val="bg1">
                  <a:lumMod val="50000"/>
                </a:schemeClr>
              </a:solidFill>
            </a:endParaRPr>
          </a:p>
          <a:p>
            <a:r>
              <a:rPr kumimoji="1" lang="en-US" altLang="zh-TW" sz="5200"/>
              <a:t>Get the training data on the same page (text8)</a:t>
            </a:r>
            <a:endParaRPr kumimoji="1" lang="en-US" altLang="zh-TW" sz="2000">
              <a:solidFill>
                <a:schemeClr val="bg1">
                  <a:lumMod val="50000"/>
                </a:schemeClr>
              </a:solidFill>
            </a:endParaRPr>
          </a:p>
          <a:p>
            <a:r>
              <a:rPr kumimoji="1" lang="en-US" altLang="zh-TW" sz="3600">
                <a:solidFill>
                  <a:schemeClr val="bg1">
                    <a:lumMod val="50000"/>
                  </a:schemeClr>
                </a:solidFill>
                <a:hlinkClick r:id="rId2"/>
              </a:rPr>
              <a:t>https://radimrehurek.com/gensim/models/word2vec.html</a:t>
            </a:r>
            <a:endParaRPr kumimoji="1" lang="en-US" altLang="zh-TW" sz="2800">
              <a:solidFill>
                <a:schemeClr val="bg1">
                  <a:lumMod val="50000"/>
                </a:schemeClr>
              </a:solidFill>
            </a:endParaRPr>
          </a:p>
          <a:p>
            <a:endParaRPr kumimoji="1" lang="en-US" altLang="zh-TW" sz="5200"/>
          </a:p>
        </p:txBody>
      </p:sp>
    </p:spTree>
    <p:extLst>
      <p:ext uri="{BB962C8B-B14F-4D97-AF65-F5344CB8AC3E}">
        <p14:creationId xmlns:p14="http://schemas.microsoft.com/office/powerpoint/2010/main" val="36322881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AD36BF-0B30-E14F-93B9-997D87B76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Text8</a:t>
            </a:r>
            <a:br>
              <a:rPr kumimoji="1" lang="en-US" altLang="zh-TW"/>
            </a:br>
            <a:r>
              <a:rPr kumimoji="1" lang="en-US" altLang="zh-TW" sz="2800">
                <a:latin typeface="Calibri" panose="020F0502020204030204" pitchFamily="34" charset="0"/>
                <a:cs typeface="Calibri" panose="020F0502020204030204" pitchFamily="34" charset="0"/>
              </a:rPr>
              <a:t>Large text compression benchmark</a:t>
            </a:r>
            <a:endParaRPr kumimoji="1" lang="zh-TW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2982A2-4F70-894E-A359-3C2DFDF5F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zh-TW"/>
              <a:t>First 10</a:t>
            </a:r>
            <a:r>
              <a:rPr lang="en-US" altLang="zh-TW" baseline="30000"/>
              <a:t>9</a:t>
            </a:r>
            <a:r>
              <a:rPr lang="en-US" altLang="zh-TW"/>
              <a:t> bytes of the English Wikipedia dump on Mar. 3, 2006.</a:t>
            </a:r>
          </a:p>
          <a:p>
            <a:pPr>
              <a:lnSpc>
                <a:spcPct val="120000"/>
              </a:lnSpc>
            </a:pPr>
            <a:r>
              <a:rPr kumimoji="1" lang="en-US" altLang="zh-TW"/>
              <a:t>Remove tags, digits, punctations</a:t>
            </a:r>
          </a:p>
          <a:p>
            <a:pPr>
              <a:lnSpc>
                <a:spcPct val="120000"/>
              </a:lnSpc>
            </a:pPr>
            <a:r>
              <a:rPr kumimoji="1" lang="en-US" altLang="zh-TW"/>
              <a:t>Lower cases</a:t>
            </a:r>
          </a:p>
          <a:p>
            <a:pPr>
              <a:lnSpc>
                <a:spcPct val="120000"/>
              </a:lnSpc>
            </a:pPr>
            <a:r>
              <a:rPr kumimoji="1" lang="en-US" altLang="zh-TW"/>
              <a:t>Leaving a-z, unrepeated spaces</a:t>
            </a:r>
          </a:p>
          <a:p>
            <a:pPr>
              <a:lnSpc>
                <a:spcPct val="120000"/>
              </a:lnSpc>
            </a:pPr>
            <a:r>
              <a:rPr kumimoji="1" lang="en-US" altLang="zh-TW"/>
              <a:t>Truncate first 10</a:t>
            </a:r>
            <a:r>
              <a:rPr kumimoji="1" lang="en-US" altLang="zh-TW" baseline="30000"/>
              <a:t>8 </a:t>
            </a:r>
            <a:r>
              <a:rPr kumimoji="1" lang="en-US" altLang="zh-TW"/>
              <a:t>bytes</a:t>
            </a:r>
            <a:endParaRPr kumimoji="1" lang="en-US" altLang="zh-TW" baseline="30000"/>
          </a:p>
          <a:p>
            <a:pPr>
              <a:lnSpc>
                <a:spcPct val="120000"/>
              </a:lnSpc>
            </a:pPr>
            <a:r>
              <a:rPr kumimoji="1" lang="en-US" altLang="zh-TW"/>
              <a:t>About 1700 articles</a:t>
            </a:r>
          </a:p>
          <a:p>
            <a:pPr>
              <a:lnSpc>
                <a:spcPct val="120000"/>
              </a:lnSpc>
            </a:pPr>
            <a:r>
              <a:rPr kumimoji="1" lang="en-US" altLang="zh-TW">
                <a:hlinkClick r:id="rId2"/>
              </a:rPr>
              <a:t>http://mattmahoney.net/dc/textdata.html</a:t>
            </a:r>
            <a:endParaRPr kumimoji="1" lang="en-US" altLang="zh-TW"/>
          </a:p>
          <a:p>
            <a:pPr>
              <a:lnSpc>
                <a:spcPct val="120000"/>
              </a:lnSpc>
            </a:pPr>
            <a:endParaRPr kumimoji="1" lang="en-US" altLang="zh-TW"/>
          </a:p>
        </p:txBody>
      </p:sp>
    </p:spTree>
    <p:extLst>
      <p:ext uri="{BB962C8B-B14F-4D97-AF65-F5344CB8AC3E}">
        <p14:creationId xmlns:p14="http://schemas.microsoft.com/office/powerpoint/2010/main" val="7620476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3B25821-447C-9242-92A1-494F3415F4D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581502"/>
            <a:ext cx="9144000" cy="369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0427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字方塊 3"/>
              <p:cNvSpPr txBox="1"/>
              <p:nvPr/>
            </p:nvSpPr>
            <p:spPr>
              <a:xfrm>
                <a:off x="755576" y="764704"/>
                <a:ext cx="3508012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𝑂</m:t>
                      </m:r>
                      <m:r>
                        <a:rPr kumimoji="1"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𝐸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𝑇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altLang="zh-TW" sz="4800" i="1" smtClean="0">
                          <a:solidFill>
                            <a:srgbClr val="FFC000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𝑄</m:t>
                      </m:r>
                    </m:oMath>
                  </m:oMathPara>
                </a14:m>
                <a:endParaRPr kumimoji="1" lang="zh-TW" altLang="en-US" sz="4800" dirty="0">
                  <a:solidFill>
                    <a:srgbClr val="FFC000"/>
                  </a:solidFill>
                </a:endParaRPr>
              </a:p>
            </p:txBody>
          </p:sp>
        </mc:Choice>
        <mc:Fallback xmlns="">
          <p:sp>
            <p:nvSpPr>
              <p:cNvPr id="4" name="文字方塊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764704"/>
                <a:ext cx="3508012" cy="738664"/>
              </a:xfrm>
              <a:prstGeom prst="rect">
                <a:avLst/>
              </a:prstGeom>
              <a:blipFill rotWithShape="0">
                <a:blip r:embed="rId3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字方塊 5"/>
          <p:cNvSpPr txBox="1"/>
          <p:nvPr/>
        </p:nvSpPr>
        <p:spPr>
          <a:xfrm>
            <a:off x="4932040" y="764704"/>
            <a:ext cx="36107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O     Training complexity</a:t>
            </a:r>
          </a:p>
          <a:p>
            <a:r>
              <a:rPr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E     Training epochs</a:t>
            </a:r>
          </a:p>
          <a:p>
            <a:r>
              <a:rPr kumimoji="1"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T     Word count in corpus</a:t>
            </a:r>
          </a:p>
          <a:p>
            <a:r>
              <a:rPr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Q     &lt;Model related factor&gt;</a:t>
            </a:r>
            <a:endParaRPr kumimoji="1" lang="zh-TW" altLang="en-US" sz="2400" i="1" dirty="0">
              <a:solidFill>
                <a:schemeClr val="bg2">
                  <a:lumMod val="7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094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9B1FC1-A5C5-1142-B06B-1EF91325E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Bag of Words</a:t>
            </a:r>
            <a:endParaRPr kumimoji="1"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B7E4979-B598-664E-8A6D-835932F20B22}"/>
              </a:ext>
            </a:extLst>
          </p:cNvPr>
          <p:cNvSpPr/>
          <p:nvPr/>
        </p:nvSpPr>
        <p:spPr>
          <a:xfrm>
            <a:off x="323528" y="3084939"/>
            <a:ext cx="239597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4000"/>
              <a:t>I love dogs</a:t>
            </a:r>
            <a:endParaRPr kumimoji="1" lang="zh-TW" altLang="en-US" sz="400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AE7DC50-9A1D-A942-90A0-EA947EF066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2713248"/>
            <a:ext cx="1574380" cy="1574380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F9370A1A-DD54-7D45-8124-097A2A5DE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7944731"/>
              </p:ext>
            </p:extLst>
          </p:nvPr>
        </p:nvGraphicFramePr>
        <p:xfrm>
          <a:off x="5663843" y="2933146"/>
          <a:ext cx="3312372" cy="1158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8093">
                  <a:extLst>
                    <a:ext uri="{9D8B030D-6E8A-4147-A177-3AD203B41FA5}">
                      <a16:colId xmlns:a16="http://schemas.microsoft.com/office/drawing/2014/main" val="175595209"/>
                    </a:ext>
                  </a:extLst>
                </a:gridCol>
                <a:gridCol w="828093">
                  <a:extLst>
                    <a:ext uri="{9D8B030D-6E8A-4147-A177-3AD203B41FA5}">
                      <a16:colId xmlns:a16="http://schemas.microsoft.com/office/drawing/2014/main" val="1822665984"/>
                    </a:ext>
                  </a:extLst>
                </a:gridCol>
                <a:gridCol w="828093">
                  <a:extLst>
                    <a:ext uri="{9D8B030D-6E8A-4147-A177-3AD203B41FA5}">
                      <a16:colId xmlns:a16="http://schemas.microsoft.com/office/drawing/2014/main" val="3403250964"/>
                    </a:ext>
                  </a:extLst>
                </a:gridCol>
                <a:gridCol w="828093">
                  <a:extLst>
                    <a:ext uri="{9D8B030D-6E8A-4147-A177-3AD203B41FA5}">
                      <a16:colId xmlns:a16="http://schemas.microsoft.com/office/drawing/2014/main" val="499475377"/>
                    </a:ext>
                  </a:extLst>
                </a:gridCol>
              </a:tblGrid>
              <a:tr h="579015">
                <a:tc>
                  <a:txBody>
                    <a:bodyPr/>
                    <a:lstStyle/>
                    <a:p>
                      <a:pPr algn="ctr"/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I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Love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Dogs</a:t>
                      </a:r>
                      <a:endParaRPr lang="zh-TW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5569784"/>
                  </a:ext>
                </a:extLst>
              </a:tr>
              <a:tr h="579015"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Doc 1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1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1</a:t>
                      </a:r>
                      <a:endParaRPr lang="zh-TW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/>
                        <a:t>1</a:t>
                      </a:r>
                      <a:endParaRPr lang="zh-TW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4330405"/>
                  </a:ext>
                </a:extLst>
              </a:tr>
            </a:tbl>
          </a:graphicData>
        </a:graphic>
      </p:graphicFrame>
      <p:cxnSp>
        <p:nvCxnSpPr>
          <p:cNvPr id="7" name="直線箭頭接點 6">
            <a:extLst>
              <a:ext uri="{FF2B5EF4-FFF2-40B4-BE49-F238E27FC236}">
                <a16:creationId xmlns:a16="http://schemas.microsoft.com/office/drawing/2014/main" id="{08B22197-9434-BD4D-973F-11936752F9A8}"/>
              </a:ext>
            </a:extLst>
          </p:cNvPr>
          <p:cNvCxnSpPr>
            <a:cxnSpLocks/>
          </p:cNvCxnSpPr>
          <p:nvPr/>
        </p:nvCxnSpPr>
        <p:spPr>
          <a:xfrm>
            <a:off x="2762004" y="3500438"/>
            <a:ext cx="831304" cy="4743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FDCC75CB-572C-E443-93BB-A0EBFB67B24C}"/>
              </a:ext>
            </a:extLst>
          </p:cNvPr>
          <p:cNvCxnSpPr>
            <a:cxnSpLocks/>
          </p:cNvCxnSpPr>
          <p:nvPr/>
        </p:nvCxnSpPr>
        <p:spPr>
          <a:xfrm>
            <a:off x="4743204" y="3500438"/>
            <a:ext cx="831304" cy="4743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291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字方塊 3"/>
              <p:cNvSpPr txBox="1"/>
              <p:nvPr/>
            </p:nvSpPr>
            <p:spPr>
              <a:xfrm>
                <a:off x="755576" y="764704"/>
                <a:ext cx="3508012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𝑂</m:t>
                      </m:r>
                      <m:r>
                        <a:rPr kumimoji="1"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𝐸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𝑇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altLang="zh-TW" sz="4800" i="1" smtClean="0">
                          <a:solidFill>
                            <a:srgbClr val="FFC000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𝑄</m:t>
                      </m:r>
                    </m:oMath>
                  </m:oMathPara>
                </a14:m>
                <a:endParaRPr kumimoji="1" lang="zh-TW" altLang="en-US" sz="4800" dirty="0">
                  <a:solidFill>
                    <a:srgbClr val="FFC000"/>
                  </a:solidFill>
                </a:endParaRPr>
              </a:p>
            </p:txBody>
          </p:sp>
        </mc:Choice>
        <mc:Fallback xmlns="">
          <p:sp>
            <p:nvSpPr>
              <p:cNvPr id="4" name="文字方塊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764704"/>
                <a:ext cx="3508012" cy="738664"/>
              </a:xfrm>
              <a:prstGeom prst="rect">
                <a:avLst/>
              </a:prstGeom>
              <a:blipFill rotWithShape="0">
                <a:blip r:embed="rId3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字方塊 5"/>
          <p:cNvSpPr txBox="1"/>
          <p:nvPr/>
        </p:nvSpPr>
        <p:spPr>
          <a:xfrm>
            <a:off x="4932040" y="764704"/>
            <a:ext cx="36107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O     Training complexity</a:t>
            </a:r>
          </a:p>
          <a:p>
            <a:r>
              <a:rPr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E     Training epochs</a:t>
            </a:r>
          </a:p>
          <a:p>
            <a:r>
              <a:rPr kumimoji="1"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T     Word count in corpus</a:t>
            </a:r>
          </a:p>
          <a:p>
            <a:r>
              <a:rPr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Q     &lt;Model related factor&gt;</a:t>
            </a:r>
            <a:endParaRPr kumimoji="1" lang="zh-TW" altLang="en-US" sz="2400" i="1" dirty="0">
              <a:solidFill>
                <a:schemeClr val="bg2">
                  <a:lumMod val="7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/>
              <p:cNvSpPr txBox="1"/>
              <p:nvPr/>
            </p:nvSpPr>
            <p:spPr>
              <a:xfrm>
                <a:off x="712899" y="4803219"/>
                <a:ext cx="6628289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4800" b="0" i="1" smtClean="0">
                          <a:solidFill>
                            <a:srgbClr val="FFC000"/>
                          </a:solidFill>
                          <a:latin typeface="Cambria Math" charset="0"/>
                        </a:rPr>
                        <m:t>𝑄</m:t>
                      </m:r>
                      <m:r>
                        <a:rPr kumimoji="1"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𝑁</m:t>
                      </m:r>
                      <m:r>
                        <a:rPr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𝐷</m:t>
                      </m:r>
                      <m:r>
                        <a:rPr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r>
                        <a:rPr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𝐷</m:t>
                      </m:r>
                      <m:r>
                        <a:rPr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sSub>
                        <m:sSubPr>
                          <m:ctrlPr>
                            <a:rPr lang="en-US" altLang="zh-TW" sz="4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altLang="zh-TW" sz="4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𝑙𝑜𝑔</m:t>
                          </m:r>
                        </m:e>
                        <m:sub>
                          <m:r>
                            <a:rPr lang="en-US" altLang="zh-TW" sz="4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is-IS" altLang="zh-TW" sz="4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altLang="zh-TW" sz="4800" i="1" smtClean="0">
                              <a:solidFill>
                                <a:srgbClr val="C0000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𝑉</m:t>
                          </m:r>
                        </m:e>
                      </m:d>
                    </m:oMath>
                  </m:oMathPara>
                </a14:m>
                <a:endParaRPr kumimoji="1" lang="zh-TW" altLang="en-US" sz="4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7" name="文字方塊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899" y="4803219"/>
                <a:ext cx="6628289" cy="738664"/>
              </a:xfrm>
              <a:prstGeom prst="rect">
                <a:avLst/>
              </a:prstGeom>
              <a:blipFill rotWithShape="0">
                <a:blip r:embed="rId4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字方塊 7"/>
          <p:cNvSpPr txBox="1"/>
          <p:nvPr/>
        </p:nvSpPr>
        <p:spPr>
          <a:xfrm>
            <a:off x="4939889" y="3233559"/>
            <a:ext cx="36107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N     Window size for input</a:t>
            </a:r>
          </a:p>
          <a:p>
            <a:r>
              <a:rPr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D     Dimension of P layer</a:t>
            </a:r>
          </a:p>
          <a:p>
            <a:r>
              <a:rPr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V     Size of vocabulary</a:t>
            </a:r>
            <a:endParaRPr kumimoji="1" lang="en-US" altLang="zh-TW" sz="2400" i="1" dirty="0">
              <a:solidFill>
                <a:schemeClr val="bg2">
                  <a:lumMod val="7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90180" y="3233559"/>
            <a:ext cx="306174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000" dirty="0">
                <a:solidFill>
                  <a:schemeClr val="bg2">
                    <a:lumMod val="75000"/>
                  </a:schemeClr>
                </a:solidFill>
              </a:rPr>
              <a:t>CBOW</a:t>
            </a:r>
          </a:p>
          <a:p>
            <a:r>
              <a:rPr lang="en-US" altLang="zh-TW" sz="2000" dirty="0">
                <a:solidFill>
                  <a:schemeClr val="bg2">
                    <a:lumMod val="75000"/>
                  </a:schemeClr>
                </a:solidFill>
              </a:rPr>
              <a:t>Continuous bag-of-words</a:t>
            </a:r>
            <a:endParaRPr lang="zh-TW" alt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手繪多邊形 8"/>
          <p:cNvSpPr/>
          <p:nvPr/>
        </p:nvSpPr>
        <p:spPr bwMode="auto">
          <a:xfrm>
            <a:off x="-36512" y="-99392"/>
            <a:ext cx="9324528" cy="7029400"/>
          </a:xfrm>
          <a:custGeom>
            <a:avLst/>
            <a:gdLst>
              <a:gd name="connsiteX0" fmla="*/ 432048 w 9324528"/>
              <a:gd name="connsiteY0" fmla="*/ 3024336 h 7029400"/>
              <a:gd name="connsiteX1" fmla="*/ 432048 w 9324528"/>
              <a:gd name="connsiteY1" fmla="*/ 6120680 h 7029400"/>
              <a:gd name="connsiteX2" fmla="*/ 8856984 w 9324528"/>
              <a:gd name="connsiteY2" fmla="*/ 6120680 h 7029400"/>
              <a:gd name="connsiteX3" fmla="*/ 8856984 w 9324528"/>
              <a:gd name="connsiteY3" fmla="*/ 3024336 h 7029400"/>
              <a:gd name="connsiteX4" fmla="*/ 0 w 9324528"/>
              <a:gd name="connsiteY4" fmla="*/ 0 h 7029400"/>
              <a:gd name="connsiteX5" fmla="*/ 9324528 w 9324528"/>
              <a:gd name="connsiteY5" fmla="*/ 0 h 7029400"/>
              <a:gd name="connsiteX6" fmla="*/ 9324528 w 9324528"/>
              <a:gd name="connsiteY6" fmla="*/ 7029400 h 7029400"/>
              <a:gd name="connsiteX7" fmla="*/ 0 w 9324528"/>
              <a:gd name="connsiteY7" fmla="*/ 7029400 h 702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24528" h="7029400">
                <a:moveTo>
                  <a:pt x="432048" y="3024336"/>
                </a:moveTo>
                <a:lnTo>
                  <a:pt x="432048" y="6120680"/>
                </a:lnTo>
                <a:lnTo>
                  <a:pt x="8856984" y="6120680"/>
                </a:lnTo>
                <a:lnTo>
                  <a:pt x="8856984" y="3024336"/>
                </a:lnTo>
                <a:close/>
                <a:moveTo>
                  <a:pt x="0" y="0"/>
                </a:moveTo>
                <a:lnTo>
                  <a:pt x="9324528" y="0"/>
                </a:lnTo>
                <a:lnTo>
                  <a:pt x="9324528" y="7029400"/>
                </a:lnTo>
                <a:lnTo>
                  <a:pt x="0" y="7029400"/>
                </a:lnTo>
                <a:close/>
              </a:path>
            </a:pathLst>
          </a:custGeom>
          <a:solidFill>
            <a:srgbClr val="333333">
              <a:alpha val="4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0"/>
              <a:cs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4774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字方塊 3"/>
              <p:cNvSpPr txBox="1"/>
              <p:nvPr/>
            </p:nvSpPr>
            <p:spPr>
              <a:xfrm>
                <a:off x="755576" y="764704"/>
                <a:ext cx="3508012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</a:rPr>
                        <m:t>𝑂</m:t>
                      </m:r>
                      <m:r>
                        <a:rPr kumimoji="1"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𝐸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𝑇</m:t>
                      </m:r>
                      <m:r>
                        <a:rPr lang="en-US" altLang="zh-TW" sz="48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altLang="zh-TW" sz="4800" i="1" smtClean="0">
                          <a:solidFill>
                            <a:srgbClr val="FFC000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𝑄</m:t>
                      </m:r>
                    </m:oMath>
                  </m:oMathPara>
                </a14:m>
                <a:endParaRPr kumimoji="1" lang="zh-TW" altLang="en-US" sz="4800" dirty="0">
                  <a:solidFill>
                    <a:srgbClr val="FFC000"/>
                  </a:solidFill>
                </a:endParaRPr>
              </a:p>
            </p:txBody>
          </p:sp>
        </mc:Choice>
        <mc:Fallback xmlns="">
          <p:sp>
            <p:nvSpPr>
              <p:cNvPr id="4" name="文字方塊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764704"/>
                <a:ext cx="3508012" cy="738664"/>
              </a:xfrm>
              <a:prstGeom prst="rect">
                <a:avLst/>
              </a:prstGeom>
              <a:blipFill rotWithShape="0">
                <a:blip r:embed="rId3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字方塊 5"/>
          <p:cNvSpPr txBox="1"/>
          <p:nvPr/>
        </p:nvSpPr>
        <p:spPr>
          <a:xfrm>
            <a:off x="4932040" y="764704"/>
            <a:ext cx="36107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O     Training complexity</a:t>
            </a:r>
          </a:p>
          <a:p>
            <a:r>
              <a:rPr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E     Training epochs</a:t>
            </a:r>
          </a:p>
          <a:p>
            <a:r>
              <a:rPr kumimoji="1"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T     Word count in corpus</a:t>
            </a:r>
          </a:p>
          <a:p>
            <a:r>
              <a:rPr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Q     &lt;Model related factor&gt;</a:t>
            </a:r>
            <a:endParaRPr kumimoji="1" lang="zh-TW" altLang="en-US" sz="2400" i="1" dirty="0">
              <a:solidFill>
                <a:schemeClr val="bg2">
                  <a:lumMod val="7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/>
              <p:cNvSpPr txBox="1"/>
              <p:nvPr/>
            </p:nvSpPr>
            <p:spPr>
              <a:xfrm>
                <a:off x="712899" y="4803219"/>
                <a:ext cx="7064498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4800" b="0" i="1" smtClean="0">
                          <a:solidFill>
                            <a:srgbClr val="FFC000"/>
                          </a:solidFill>
                          <a:latin typeface="Cambria Math" charset="0"/>
                        </a:rPr>
                        <m:t>𝑄</m:t>
                      </m:r>
                      <m:r>
                        <a:rPr kumimoji="1"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𝐶</m:t>
                      </m:r>
                      <m:r>
                        <a:rPr lang="en-US" altLang="zh-TW" sz="48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d>
                        <m:dPr>
                          <m:ctrlPr>
                            <a:rPr lang="is-IS" altLang="zh-TW" sz="48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altLang="zh-TW" sz="48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𝐷</m:t>
                          </m:r>
                          <m:r>
                            <a:rPr lang="en-US" altLang="zh-TW" sz="48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+</m:t>
                          </m:r>
                          <m:r>
                            <a:rPr lang="en-US" altLang="zh-TW" sz="48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𝐷</m:t>
                          </m:r>
                          <m:r>
                            <a:rPr lang="en-US" altLang="zh-TW" sz="48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×</m:t>
                          </m:r>
                          <m:sSub>
                            <m:sSubPr>
                              <m:ctrlPr>
                                <a:rPr lang="en-US" altLang="zh-TW" sz="48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48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𝑙𝑜𝑔</m:t>
                              </m:r>
                            </m:e>
                            <m:sub>
                              <m:r>
                                <a:rPr lang="en-US" altLang="zh-TW" sz="48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is-IS" altLang="zh-TW" sz="48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altLang="zh-TW" sz="4800" i="1" smtClean="0">
                                  <a:solidFill>
                                    <a:srgbClr val="C00000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𝑉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zh-TW" altLang="en-US" sz="48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kumimoji="1" lang="zh-TW" altLang="en-US" sz="48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7" name="文字方塊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899" y="4803219"/>
                <a:ext cx="7064498" cy="738664"/>
              </a:xfrm>
              <a:prstGeom prst="rect">
                <a:avLst/>
              </a:prstGeom>
              <a:blipFill rotWithShape="0">
                <a:blip r:embed="rId4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字方塊 7"/>
          <p:cNvSpPr txBox="1"/>
          <p:nvPr/>
        </p:nvSpPr>
        <p:spPr>
          <a:xfrm>
            <a:off x="4939888" y="3233559"/>
            <a:ext cx="38805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C      Maximum word distance</a:t>
            </a:r>
          </a:p>
          <a:p>
            <a:r>
              <a:rPr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D     Dimension of P layer</a:t>
            </a:r>
          </a:p>
          <a:p>
            <a:r>
              <a:rPr lang="en-US" altLang="zh-TW" sz="2400" i="1" dirty="0">
                <a:solidFill>
                  <a:schemeClr val="bg2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V     Size of vocabulary</a:t>
            </a:r>
            <a:endParaRPr kumimoji="1" lang="en-US" altLang="zh-TW" sz="2400" i="1" dirty="0">
              <a:solidFill>
                <a:schemeClr val="bg2">
                  <a:lumMod val="7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90180" y="3233559"/>
            <a:ext cx="306174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000" dirty="0">
                <a:solidFill>
                  <a:schemeClr val="bg2">
                    <a:lumMod val="75000"/>
                  </a:schemeClr>
                </a:solidFill>
              </a:rPr>
              <a:t>Skip-gram</a:t>
            </a:r>
          </a:p>
          <a:p>
            <a:r>
              <a:rPr lang="en-US" altLang="zh-TW" sz="2000" dirty="0">
                <a:solidFill>
                  <a:schemeClr val="bg2">
                    <a:lumMod val="75000"/>
                  </a:schemeClr>
                </a:solidFill>
              </a:rPr>
              <a:t>Continuous skip-gram</a:t>
            </a:r>
            <a:endParaRPr lang="zh-TW" alt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手繪多邊形 8"/>
          <p:cNvSpPr/>
          <p:nvPr/>
        </p:nvSpPr>
        <p:spPr bwMode="auto">
          <a:xfrm>
            <a:off x="-36512" y="-99392"/>
            <a:ext cx="9324528" cy="7029400"/>
          </a:xfrm>
          <a:custGeom>
            <a:avLst/>
            <a:gdLst>
              <a:gd name="connsiteX0" fmla="*/ 432048 w 9324528"/>
              <a:gd name="connsiteY0" fmla="*/ 3024336 h 7029400"/>
              <a:gd name="connsiteX1" fmla="*/ 432048 w 9324528"/>
              <a:gd name="connsiteY1" fmla="*/ 6120680 h 7029400"/>
              <a:gd name="connsiteX2" fmla="*/ 8856984 w 9324528"/>
              <a:gd name="connsiteY2" fmla="*/ 6120680 h 7029400"/>
              <a:gd name="connsiteX3" fmla="*/ 8856984 w 9324528"/>
              <a:gd name="connsiteY3" fmla="*/ 3024336 h 7029400"/>
              <a:gd name="connsiteX4" fmla="*/ 0 w 9324528"/>
              <a:gd name="connsiteY4" fmla="*/ 0 h 7029400"/>
              <a:gd name="connsiteX5" fmla="*/ 9324528 w 9324528"/>
              <a:gd name="connsiteY5" fmla="*/ 0 h 7029400"/>
              <a:gd name="connsiteX6" fmla="*/ 9324528 w 9324528"/>
              <a:gd name="connsiteY6" fmla="*/ 7029400 h 7029400"/>
              <a:gd name="connsiteX7" fmla="*/ 0 w 9324528"/>
              <a:gd name="connsiteY7" fmla="*/ 7029400 h 702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24528" h="7029400">
                <a:moveTo>
                  <a:pt x="432048" y="3024336"/>
                </a:moveTo>
                <a:lnTo>
                  <a:pt x="432048" y="6120680"/>
                </a:lnTo>
                <a:lnTo>
                  <a:pt x="8856984" y="6120680"/>
                </a:lnTo>
                <a:lnTo>
                  <a:pt x="8856984" y="3024336"/>
                </a:lnTo>
                <a:close/>
                <a:moveTo>
                  <a:pt x="0" y="0"/>
                </a:moveTo>
                <a:lnTo>
                  <a:pt x="9324528" y="0"/>
                </a:lnTo>
                <a:lnTo>
                  <a:pt x="9324528" y="7029400"/>
                </a:lnTo>
                <a:lnTo>
                  <a:pt x="0" y="7029400"/>
                </a:lnTo>
                <a:close/>
              </a:path>
            </a:pathLst>
          </a:custGeom>
          <a:solidFill>
            <a:srgbClr val="333333">
              <a:alpha val="4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0"/>
              <a:cs typeface="新細明體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6764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40645E-73B3-2B49-BA1C-4419B8B65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Word count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F6C08F-FAAD-5949-BE3F-3D1878296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/>
              <a:t>Try Wikipedia Statistics page </a:t>
            </a:r>
            <a:r>
              <a:rPr kumimoji="1" lang="en-US" altLang="zh-TW" sz="2000">
                <a:hlinkClick r:id="rId2"/>
              </a:rPr>
              <a:t>https://en.wikipedia.org/wiki/Wikipedia:Size_in_volumes</a:t>
            </a:r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043034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195B29-1A21-0847-913A-075BBC555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Vocabulary size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C7FBF3-64F7-A341-88AA-56E501DB2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/>
              <a:t>Try </a:t>
            </a:r>
            <a:r>
              <a:rPr lang="en-US" altLang="zh-TW"/>
              <a:t>Heaps' law</a:t>
            </a:r>
          </a:p>
          <a:p>
            <a:r>
              <a:rPr kumimoji="1" lang="en-US" altLang="zh-TW" sz="2800">
                <a:hlinkClick r:id="rId2"/>
              </a:rPr>
              <a:t>https://en.wikipedia.org/wiki/Heaps%27_law</a:t>
            </a:r>
            <a:endParaRPr kumimoji="1" lang="en-US" altLang="zh-TW" sz="2800"/>
          </a:p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401184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DBA6A5-31B8-6E40-A27B-B0FC0D493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Homework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1403E5-1256-D64E-9E1B-90BF3BE61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000"/>
              <a:t>Time used on your computer to train with </a:t>
            </a:r>
            <a:r>
              <a:rPr kumimoji="1" lang="en-US" altLang="zh-TW" sz="4000">
                <a:solidFill>
                  <a:srgbClr val="0070C0"/>
                </a:solidFill>
              </a:rPr>
              <a:t>text8</a:t>
            </a:r>
          </a:p>
          <a:p>
            <a:r>
              <a:rPr kumimoji="1" lang="en-US" altLang="zh-TW" sz="4000"/>
              <a:t>How to estimate the time used on your computer to train with full </a:t>
            </a:r>
            <a:r>
              <a:rPr kumimoji="1" lang="en-US" altLang="zh-TW" sz="4000">
                <a:solidFill>
                  <a:srgbClr val="0070C0"/>
                </a:solidFill>
              </a:rPr>
              <a:t>English Wikipedia</a:t>
            </a:r>
            <a:endParaRPr kumimoji="1" lang="zh-TW" altLang="en-US" sz="4000">
              <a:solidFill>
                <a:srgbClr val="0070C0"/>
              </a:solidFill>
            </a:endParaRPr>
          </a:p>
        </p:txBody>
      </p:sp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685800" y="5301208"/>
          <a:ext cx="7360455" cy="131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2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3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85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56527">
                <a:tc>
                  <a:txBody>
                    <a:bodyPr/>
                    <a:lstStyle/>
                    <a:p>
                      <a:pPr marL="0" indent="0" algn="l">
                        <a:buFont typeface="Arial" charset="0"/>
                        <a:buNone/>
                      </a:pPr>
                      <a:r>
                        <a:rPr lang="zh-TW" altLang="en-US" sz="6600" dirty="0">
                          <a:solidFill>
                            <a:schemeClr val="tx1"/>
                          </a:solidFill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楊家融</a:t>
                      </a:r>
                      <a:endParaRPr lang="en-US" sz="6600" dirty="0">
                        <a:solidFill>
                          <a:schemeClr val="tx1"/>
                        </a:solidFill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charset="0"/>
                        <a:buNone/>
                      </a:pPr>
                      <a:endParaRPr lang="en-US" sz="4000" dirty="0">
                        <a:solidFill>
                          <a:schemeClr val="tx1"/>
                        </a:solidFill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anchor="ctr">
                    <a:lnL w="7620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 algn="l">
                        <a:buFont typeface="Arial" charset="0"/>
                        <a:buChar char="•"/>
                      </a:pPr>
                      <a:r>
                        <a:rPr lang="en-US" altLang="zh-TW" sz="4000" dirty="0">
                          <a:solidFill>
                            <a:schemeClr val="tx1"/>
                          </a:solidFill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Radiologist</a:t>
                      </a:r>
                    </a:p>
                    <a:p>
                      <a:pPr marL="457200" indent="-457200" algn="l">
                        <a:buFont typeface="Arial" charset="0"/>
                        <a:buChar char="•"/>
                      </a:pPr>
                      <a:r>
                        <a:rPr lang="en-US" altLang="zh-TW" sz="4000" dirty="0">
                          <a:solidFill>
                            <a:schemeClr val="tx1"/>
                          </a:solidFill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Programmer</a:t>
                      </a:r>
                      <a:endParaRPr lang="en-US" sz="4000" dirty="0"/>
                    </a:p>
                  </a:txBody>
                  <a:tcPr anchor="ctr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6241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9B1FC1-A5C5-1142-B06B-1EF91325E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Bag of Words</a:t>
            </a:r>
            <a:endParaRPr kumimoji="1"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AE7DC50-9A1D-A942-90A0-EA947EF066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2713248"/>
            <a:ext cx="1574380" cy="1574380"/>
          </a:xfrm>
          <a:prstGeom prst="rect">
            <a:avLst/>
          </a:prstGeom>
        </p:spPr>
      </p:pic>
      <p:cxnSp>
        <p:nvCxnSpPr>
          <p:cNvPr id="7" name="直線箭頭接點 6">
            <a:extLst>
              <a:ext uri="{FF2B5EF4-FFF2-40B4-BE49-F238E27FC236}">
                <a16:creationId xmlns:a16="http://schemas.microsoft.com/office/drawing/2014/main" id="{08B22197-9434-BD4D-973F-11936752F9A8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2272741" y="3505181"/>
            <a:ext cx="1320567" cy="698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FDCC75CB-572C-E443-93BB-A0EBFB67B24C}"/>
              </a:ext>
            </a:extLst>
          </p:cNvPr>
          <p:cNvCxnSpPr>
            <a:cxnSpLocks/>
          </p:cNvCxnSpPr>
          <p:nvPr/>
        </p:nvCxnSpPr>
        <p:spPr>
          <a:xfrm>
            <a:off x="4743204" y="3500438"/>
            <a:ext cx="831304" cy="4743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圖片 8">
            <a:extLst>
              <a:ext uri="{FF2B5EF4-FFF2-40B4-BE49-F238E27FC236}">
                <a16:creationId xmlns:a16="http://schemas.microsoft.com/office/drawing/2014/main" id="{B2DB4E0A-091D-8A4F-9D70-F6CE5886D7E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690689"/>
            <a:ext cx="1301141" cy="1301141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C2C2B61F-6502-A840-8AC0-84BE0F4499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861590"/>
            <a:ext cx="1301141" cy="1301141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91618046-7377-C246-AF67-A97CB71A41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4032491"/>
            <a:ext cx="1301141" cy="1301141"/>
          </a:xfrm>
          <a:prstGeom prst="rect">
            <a:avLst/>
          </a:prstGeom>
        </p:spPr>
      </p:pic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19B39E9E-4CDD-2347-B3BF-4B755667A126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2272741" y="2341260"/>
            <a:ext cx="1326244" cy="988094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箭頭接點 15">
            <a:extLst>
              <a:ext uri="{FF2B5EF4-FFF2-40B4-BE49-F238E27FC236}">
                <a16:creationId xmlns:a16="http://schemas.microsoft.com/office/drawing/2014/main" id="{1F569655-3775-6147-A9DD-BA28FB859334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2272741" y="3634154"/>
            <a:ext cx="1326244" cy="1048908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圖片 20">
            <a:extLst>
              <a:ext uri="{FF2B5EF4-FFF2-40B4-BE49-F238E27FC236}">
                <a16:creationId xmlns:a16="http://schemas.microsoft.com/office/drawing/2014/main" id="{E54607AE-F774-ED4E-800C-64B16F866AA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652120" y="3026183"/>
            <a:ext cx="3370272" cy="85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55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026A578-D2CB-D942-98CD-9CA82A5D24B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412776"/>
            <a:ext cx="9144000" cy="2325707"/>
          </a:xfrm>
          <a:prstGeom prst="rect">
            <a:avLst/>
          </a:prstGeom>
        </p:spPr>
      </p:pic>
      <p:grpSp>
        <p:nvGrpSpPr>
          <p:cNvPr id="9" name="群組 8">
            <a:extLst>
              <a:ext uri="{FF2B5EF4-FFF2-40B4-BE49-F238E27FC236}">
                <a16:creationId xmlns:a16="http://schemas.microsoft.com/office/drawing/2014/main" id="{7A8355EC-F2EB-BC41-A79B-5A602344637A}"/>
              </a:ext>
            </a:extLst>
          </p:cNvPr>
          <p:cNvGrpSpPr/>
          <p:nvPr/>
        </p:nvGrpSpPr>
        <p:grpSpPr>
          <a:xfrm>
            <a:off x="2915816" y="3692751"/>
            <a:ext cx="5636354" cy="859923"/>
            <a:chOff x="2915816" y="3692751"/>
            <a:chExt cx="5636354" cy="859923"/>
          </a:xfrm>
        </p:grpSpPr>
        <p:cxnSp>
          <p:nvCxnSpPr>
            <p:cNvPr id="5" name="直線箭頭接點 4">
              <a:extLst>
                <a:ext uri="{FF2B5EF4-FFF2-40B4-BE49-F238E27FC236}">
                  <a16:creationId xmlns:a16="http://schemas.microsoft.com/office/drawing/2014/main" id="{030693D1-BC3E-9849-A841-2BD6849B08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52170" y="3692751"/>
              <a:ext cx="0" cy="859923"/>
            </a:xfrm>
            <a:prstGeom prst="straightConnector1">
              <a:avLst/>
            </a:prstGeom>
            <a:ln w="762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箭頭接點 6">
              <a:extLst>
                <a:ext uri="{FF2B5EF4-FFF2-40B4-BE49-F238E27FC236}">
                  <a16:creationId xmlns:a16="http://schemas.microsoft.com/office/drawing/2014/main" id="{7072E00F-C0F2-894C-868A-C28393D9E5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5816" y="3692751"/>
              <a:ext cx="0" cy="859923"/>
            </a:xfrm>
            <a:prstGeom prst="straightConnector1">
              <a:avLst/>
            </a:prstGeom>
            <a:ln w="762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箭頭接點 7">
              <a:extLst>
                <a:ext uri="{FF2B5EF4-FFF2-40B4-BE49-F238E27FC236}">
                  <a16:creationId xmlns:a16="http://schemas.microsoft.com/office/drawing/2014/main" id="{01B8EF1B-29FD-3F47-A0BB-FFFE3F44FE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32628" y="3692751"/>
              <a:ext cx="0" cy="859923"/>
            </a:xfrm>
            <a:prstGeom prst="straightConnector1">
              <a:avLst/>
            </a:prstGeom>
            <a:ln w="762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51C95F6F-32BB-FD4C-858C-D8653FFA2144}"/>
              </a:ext>
            </a:extLst>
          </p:cNvPr>
          <p:cNvSpPr/>
          <p:nvPr/>
        </p:nvSpPr>
        <p:spPr>
          <a:xfrm>
            <a:off x="4355976" y="2473732"/>
            <a:ext cx="367408" cy="52322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zh-TW" sz="2800">
                <a:solidFill>
                  <a:srgbClr val="0070C0"/>
                </a:solidFill>
              </a:rPr>
              <a:t>5</a:t>
            </a:r>
            <a:endParaRPr kumimoji="1" lang="zh-TW" altLang="en-US" sz="28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29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064BC61-73CA-5640-9CE7-125B82DF4C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701" y="1340768"/>
            <a:ext cx="4610100" cy="46101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F8FB864-60A0-8647-A0BC-D3BAF0EFCFB2}"/>
              </a:ext>
            </a:extLst>
          </p:cNvPr>
          <p:cNvSpPr/>
          <p:nvPr/>
        </p:nvSpPr>
        <p:spPr>
          <a:xfrm rot="21114885">
            <a:off x="1640424" y="2341118"/>
            <a:ext cx="231024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5400">
                <a:solidFill>
                  <a:srgbClr val="0070C0"/>
                </a:solidFill>
              </a:rPr>
              <a:t>passion</a:t>
            </a:r>
            <a:endParaRPr kumimoji="1" lang="zh-TW" altLang="en-US" sz="5400">
              <a:solidFill>
                <a:srgbClr val="0070C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252F7A3-0B82-A745-ADE5-CF524FB66E75}"/>
              </a:ext>
            </a:extLst>
          </p:cNvPr>
          <p:cNvSpPr/>
          <p:nvPr/>
        </p:nvSpPr>
        <p:spPr>
          <a:xfrm rot="21114885">
            <a:off x="5573257" y="1846695"/>
            <a:ext cx="124425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sz="5400">
                <a:solidFill>
                  <a:srgbClr val="0070C0"/>
                </a:solidFill>
              </a:rPr>
              <a:t>and</a:t>
            </a:r>
            <a:endParaRPr kumimoji="1" lang="zh-TW" altLang="en-US" sz="54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306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07886" y="1268762"/>
            <a:ext cx="1638877" cy="21851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2561" y="1268761"/>
            <a:ext cx="1638877" cy="21851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3648" y="2649378"/>
            <a:ext cx="459467" cy="5231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9446" y="2289338"/>
            <a:ext cx="459467" cy="5231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0936" y="2221504"/>
            <a:ext cx="459467" cy="5231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95471" y="2649378"/>
            <a:ext cx="459467" cy="5231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8323" y="2649378"/>
            <a:ext cx="459467" cy="52311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29945" y="2493808"/>
            <a:ext cx="459467" cy="5231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2923" y="1421836"/>
            <a:ext cx="459467" cy="523112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6297236" y="1268760"/>
            <a:ext cx="1638877" cy="2185169"/>
            <a:chOff x="6297236" y="1268760"/>
            <a:chExt cx="1638877" cy="218516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 cstate="print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97236" y="1268760"/>
              <a:ext cx="1638877" cy="2185169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491096" y="2669751"/>
              <a:ext cx="459467" cy="523112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396894" y="2309711"/>
              <a:ext cx="459467" cy="523112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78384" y="2241877"/>
              <a:ext cx="459467" cy="523112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19960" y="2712158"/>
              <a:ext cx="459467" cy="523112"/>
            </a:xfrm>
            <a:prstGeom prst="rect">
              <a:avLst/>
            </a:prstGeom>
          </p:spPr>
        </p:pic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835" y="2679992"/>
            <a:ext cx="459467" cy="52311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0897" y="1808805"/>
            <a:ext cx="459467" cy="52311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76356" y="1897022"/>
            <a:ext cx="459467" cy="52311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06627" y="2185670"/>
            <a:ext cx="459467" cy="52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664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164572" y="1493419"/>
            <a:ext cx="2903372" cy="3871162"/>
            <a:chOff x="6297236" y="1268760"/>
            <a:chExt cx="1638877" cy="218516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 cstate="print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97236" y="1268760"/>
              <a:ext cx="1638877" cy="2185169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491096" y="2669751"/>
              <a:ext cx="459467" cy="52311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396894" y="2309711"/>
              <a:ext cx="459467" cy="52311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78384" y="2241877"/>
              <a:ext cx="459467" cy="52311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19960" y="2712158"/>
              <a:ext cx="459467" cy="523112"/>
            </a:xfrm>
            <a:prstGeom prst="rect">
              <a:avLst/>
            </a:prstGeom>
          </p:spPr>
        </p:pic>
      </p:grpSp>
      <p:sp>
        <p:nvSpPr>
          <p:cNvPr id="8" name="Rectangle 7"/>
          <p:cNvSpPr/>
          <p:nvPr/>
        </p:nvSpPr>
        <p:spPr>
          <a:xfrm>
            <a:off x="4878471" y="2122187"/>
            <a:ext cx="3262432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銀蘋果</a:t>
            </a:r>
            <a:endParaRPr lang="en-US" altLang="zh-TW" sz="48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</a:endParaRPr>
          </a:p>
          <a:p>
            <a:r>
              <a:rPr lang="zh-TW" altLang="en-US" sz="4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對於這袋子</a:t>
            </a:r>
            <a:endParaRPr lang="en-US" altLang="zh-TW" sz="48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</a:endParaRPr>
          </a:p>
          <a:p>
            <a:r>
              <a:rPr lang="zh-TW" altLang="en-US" sz="4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有多重要？</a:t>
            </a:r>
            <a:endParaRPr lang="en-US" sz="48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54131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68091" y="4005064"/>
            <a:ext cx="1191741" cy="13568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68091" y="908720"/>
            <a:ext cx="1191741" cy="135681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3021" y="2456892"/>
            <a:ext cx="1191741" cy="135681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995936" y="1125464"/>
            <a:ext cx="268535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en-US" sz="5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/10000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995935" y="2673636"/>
            <a:ext cx="23006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en-US" sz="5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/1000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995934" y="4221808"/>
            <a:ext cx="364715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998.9</a:t>
            </a:r>
            <a:r>
              <a:rPr lang="en-US" sz="5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/1000</a:t>
            </a:r>
          </a:p>
        </p:txBody>
      </p:sp>
    </p:spTree>
    <p:extLst>
      <p:ext uri="{BB962C8B-B14F-4D97-AF65-F5344CB8AC3E}">
        <p14:creationId xmlns:p14="http://schemas.microsoft.com/office/powerpoint/2010/main" val="300288064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簡報1" id="{9123D0FA-6E9B-5D42-9A36-421BB8262703}" vid="{7064BD6B-2847-3E4B-97F5-80A4ED357597}"/>
    </a:ext>
  </a:extLst>
</a:theme>
</file>

<file path=ppt/theme/theme2.xml><?xml version="1.0" encoding="utf-8"?>
<a:theme xmlns:a="http://schemas.openxmlformats.org/drawingml/2006/main" name="2_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簡報1" id="{9123D0FA-6E9B-5D42-9A36-421BB8262703}" vid="{03E6D05D-73EF-AB42-8B18-835EEB1E781F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1_Office 佈景主題</Template>
  <TotalTime>1937</TotalTime>
  <Words>441</Words>
  <Application>Microsoft Macintosh PowerPoint</Application>
  <PresentationFormat>如螢幕大小 (4:3)</PresentationFormat>
  <Paragraphs>208</Paragraphs>
  <Slides>34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34</vt:i4>
      </vt:variant>
    </vt:vector>
  </HeadingPairs>
  <TitlesOfParts>
    <vt:vector size="47" baseType="lpstr">
      <vt:lpstr>新細明體</vt:lpstr>
      <vt:lpstr>Arimo</vt:lpstr>
      <vt:lpstr>Heiti SC Light</vt:lpstr>
      <vt:lpstr>Arial</vt:lpstr>
      <vt:lpstr>Calibri</vt:lpstr>
      <vt:lpstr>Cambria</vt:lpstr>
      <vt:lpstr>Cambria Math</vt:lpstr>
      <vt:lpstr>Georgia</vt:lpstr>
      <vt:lpstr>Helvetica Neue</vt:lpstr>
      <vt:lpstr>Impact</vt:lpstr>
      <vt:lpstr>Menlo</vt:lpstr>
      <vt:lpstr>1_Office 佈景主題</vt:lpstr>
      <vt:lpstr>2_Office 佈景主題</vt:lpstr>
      <vt:lpstr>Text Representation from Text to Neural Network</vt:lpstr>
      <vt:lpstr>Charactor encoding</vt:lpstr>
      <vt:lpstr>Bag of Words</vt:lpstr>
      <vt:lpstr>Bag of Words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Word embedding</vt:lpstr>
      <vt:lpstr>keras.layers.Embedding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Word Embedding Choices</vt:lpstr>
      <vt:lpstr>Homework Estimate the time for training the word2vec model with today’s English Wikipedia on your computer </vt:lpstr>
      <vt:lpstr>Word2Vec</vt:lpstr>
      <vt:lpstr>Text8 Large text compression benchmark</vt:lpstr>
      <vt:lpstr>PowerPoint 簡報</vt:lpstr>
      <vt:lpstr>PowerPoint 簡報</vt:lpstr>
      <vt:lpstr>PowerPoint 簡報</vt:lpstr>
      <vt:lpstr>PowerPoint 簡報</vt:lpstr>
      <vt:lpstr>Word count</vt:lpstr>
      <vt:lpstr>Vocabulary size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First Class from Text to Neural Network</dc:title>
  <dc:creator>楊家融</dc:creator>
  <cp:lastModifiedBy>楊家融</cp:lastModifiedBy>
  <cp:revision>33</cp:revision>
  <dcterms:created xsi:type="dcterms:W3CDTF">2018-07-23T09:19:40Z</dcterms:created>
  <dcterms:modified xsi:type="dcterms:W3CDTF">2019-07-24T05:34:26Z</dcterms:modified>
</cp:coreProperties>
</file>

<file path=docProps/thumbnail.jpeg>
</file>